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332" r:id="rId6"/>
    <p:sldId id="331" r:id="rId7"/>
    <p:sldId id="285" r:id="rId8"/>
    <p:sldId id="260" r:id="rId9"/>
    <p:sldId id="261" r:id="rId10"/>
    <p:sldId id="329" r:id="rId11"/>
    <p:sldId id="330" r:id="rId12"/>
    <p:sldId id="293" r:id="rId13"/>
    <p:sldId id="333" r:id="rId14"/>
    <p:sldId id="294" r:id="rId15"/>
    <p:sldId id="295" r:id="rId16"/>
    <p:sldId id="296" r:id="rId17"/>
    <p:sldId id="262" r:id="rId18"/>
    <p:sldId id="26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264" r:id="rId27"/>
    <p:sldId id="265" r:id="rId28"/>
    <p:sldId id="341" r:id="rId29"/>
    <p:sldId id="342" r:id="rId30"/>
    <p:sldId id="343" r:id="rId31"/>
    <p:sldId id="344" r:id="rId32"/>
    <p:sldId id="266" r:id="rId33"/>
    <p:sldId id="345" r:id="rId34"/>
    <p:sldId id="267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271" r:id="rId45"/>
    <p:sldId id="272" r:id="rId46"/>
    <p:sldId id="355" r:id="rId47"/>
    <p:sldId id="273" r:id="rId48"/>
    <p:sldId id="274" r:id="rId49"/>
    <p:sldId id="359" r:id="rId50"/>
    <p:sldId id="356" r:id="rId51"/>
    <p:sldId id="357" r:id="rId52"/>
    <p:sldId id="358" r:id="rId53"/>
    <p:sldId id="277" r:id="rId54"/>
    <p:sldId id="278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374" r:id="rId70"/>
    <p:sldId id="375" r:id="rId71"/>
    <p:sldId id="282" r:id="rId72"/>
    <p:sldId id="283" r:id="rId73"/>
    <p:sldId id="376" r:id="rId74"/>
    <p:sldId id="377" r:id="rId75"/>
    <p:sldId id="327" r:id="rId76"/>
    <p:sldId id="328" r:id="rId7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621D-C807-44E3-A8A4-683DE3310E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5177-D841-48BA-AE86-B688758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2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621D-C807-44E3-A8A4-683DE3310E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5177-D841-48BA-AE86-B688758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1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621D-C807-44E3-A8A4-683DE3310E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5177-D841-48BA-AE86-B688758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2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621D-C807-44E3-A8A4-683DE3310E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5177-D841-48BA-AE86-B688758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9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621D-C807-44E3-A8A4-683DE3310E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5177-D841-48BA-AE86-B688758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621D-C807-44E3-A8A4-683DE3310E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5177-D841-48BA-AE86-B688758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7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621D-C807-44E3-A8A4-683DE3310E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5177-D841-48BA-AE86-B688758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2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621D-C807-44E3-A8A4-683DE3310E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5177-D841-48BA-AE86-B688758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2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621D-C807-44E3-A8A4-683DE3310E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5177-D841-48BA-AE86-B688758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3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621D-C807-44E3-A8A4-683DE3310E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5177-D841-48BA-AE86-B688758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7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621D-C807-44E3-A8A4-683DE3310E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5177-D841-48BA-AE86-B688758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4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E621D-C807-44E3-A8A4-683DE3310E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E5177-D841-48BA-AE86-B6887586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91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ridge lit up at night&#10;&#10;Description generated with very high confidence">
            <a:extLst>
              <a:ext uri="{FF2B5EF4-FFF2-40B4-BE49-F238E27FC236}">
                <a16:creationId xmlns:a16="http://schemas.microsoft.com/office/drawing/2014/main" id="{E4F2A505-72B0-43C3-AB44-565FECF94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b="3889"/>
          <a:stretch/>
        </p:blipFill>
        <p:spPr>
          <a:xfrm>
            <a:off x="6301" y="-1"/>
            <a:ext cx="1218474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67" y="5392219"/>
            <a:ext cx="7834193" cy="1264588"/>
          </a:xfrm>
        </p:spPr>
        <p:txBody>
          <a:bodyPr anchor="ctr">
            <a:normAutofit/>
          </a:bodyPr>
          <a:lstStyle/>
          <a:p>
            <a:pPr algn="r">
              <a:lnSpc>
                <a:spcPct val="70000"/>
              </a:lnSpc>
            </a:pPr>
            <a:br>
              <a:rPr lang="en-US" sz="4200" dirty="0">
                <a:effectLst>
                  <a:glow rad="1016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Futura Maxi CG Light" panose="02000504030000020004" pitchFamily="50" charset="0"/>
              </a:rPr>
            </a:br>
            <a:r>
              <a:rPr lang="en-US" sz="4200" dirty="0">
                <a:effectLst>
                  <a:glow rad="1016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Futura Maxi CG Light" panose="02000504030000020004" pitchFamily="50" charset="0"/>
              </a:rPr>
              <a:t>Russian Federation</a:t>
            </a:r>
            <a:endParaRPr lang="en-US" sz="4200" dirty="0">
              <a:latin typeface="Futura Maxi CG Light" panose="02000504030000020004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5802" y="5392220"/>
            <a:ext cx="2974207" cy="1264587"/>
          </a:xfrm>
        </p:spPr>
        <p:txBody>
          <a:bodyPr anchor="ctr">
            <a:normAutofit/>
          </a:bodyPr>
          <a:lstStyle/>
          <a:p>
            <a:pPr algn="l"/>
            <a:endParaRPr lang="en-US" sz="2000" dirty="0">
              <a:latin typeface="Futura Maxi CG Light" panose="02000504030000020004" pitchFamily="50" charset="0"/>
            </a:endParaRPr>
          </a:p>
          <a:p>
            <a:pPr algn="l"/>
            <a:r>
              <a:rPr lang="en-US" sz="2000" dirty="0">
                <a:latin typeface="Futura Maxi CG Light" panose="02000504030000020004" pitchFamily="50" charset="0"/>
              </a:rPr>
              <a:t>Case Study 2</a:t>
            </a:r>
          </a:p>
        </p:txBody>
      </p:sp>
    </p:spTree>
    <p:extLst>
      <p:ext uri="{BB962C8B-B14F-4D97-AF65-F5344CB8AC3E}">
        <p14:creationId xmlns:p14="http://schemas.microsoft.com/office/powerpoint/2010/main" val="63586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Critical Junctures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66CD9-814E-48C2-9ED3-811B5419FAB6}"/>
              </a:ext>
            </a:extLst>
          </p:cNvPr>
          <p:cNvSpPr/>
          <p:nvPr/>
        </p:nvSpPr>
        <p:spPr>
          <a:xfrm>
            <a:off x="6044418" y="1474326"/>
            <a:ext cx="4899073" cy="115457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Vladimir Lenin was sent into Russia by Germans. He began a revolution based on interests of proletariat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622FF-728C-4EDB-8AB6-81FAE97A273A}"/>
              </a:ext>
            </a:extLst>
          </p:cNvPr>
          <p:cNvSpPr/>
          <p:nvPr/>
        </p:nvSpPr>
        <p:spPr>
          <a:xfrm>
            <a:off x="1893570" y="1474327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1917 Revolution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89686-E78E-4A9A-BA01-3F4EA392BA46}"/>
              </a:ext>
            </a:extLst>
          </p:cNvPr>
          <p:cNvSpPr/>
          <p:nvPr/>
        </p:nvSpPr>
        <p:spPr>
          <a:xfrm>
            <a:off x="6044418" y="2742328"/>
            <a:ext cx="4899073" cy="115457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Bolsheviks formed the USSR in 1922 after a long civil war. As they built govt. centralization took precedence over democratic elements.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573A7-6027-4C64-970D-EB807464A4FA}"/>
              </a:ext>
            </a:extLst>
          </p:cNvPr>
          <p:cNvSpPr/>
          <p:nvPr/>
        </p:nvSpPr>
        <p:spPr>
          <a:xfrm>
            <a:off x="6044418" y="4010331"/>
            <a:ext cx="4899073" cy="69419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Joseph Stalin came to power following the death of Lenin in 1924.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FA5152-7194-45D4-9D76-E80271996685}"/>
              </a:ext>
            </a:extLst>
          </p:cNvPr>
          <p:cNvSpPr/>
          <p:nvPr/>
        </p:nvSpPr>
        <p:spPr>
          <a:xfrm>
            <a:off x="6044417" y="4819424"/>
            <a:ext cx="4899073" cy="69419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This revolution also caused a period of international isolation</a:t>
            </a:r>
          </a:p>
        </p:txBody>
      </p:sp>
    </p:spTree>
    <p:extLst>
      <p:ext uri="{BB962C8B-B14F-4D97-AF65-F5344CB8AC3E}">
        <p14:creationId xmlns:p14="http://schemas.microsoft.com/office/powerpoint/2010/main" val="86253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Critical Junctures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66CD9-814E-48C2-9ED3-811B5419FAB6}"/>
              </a:ext>
            </a:extLst>
          </p:cNvPr>
          <p:cNvSpPr/>
          <p:nvPr/>
        </p:nvSpPr>
        <p:spPr>
          <a:xfrm>
            <a:off x="6044418" y="1474326"/>
            <a:ext cx="4899073" cy="71228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Stalin ruled from 1929-1953, consolidating his power throughout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622FF-728C-4EDB-8AB6-81FAE97A273A}"/>
              </a:ext>
            </a:extLst>
          </p:cNvPr>
          <p:cNvSpPr/>
          <p:nvPr/>
        </p:nvSpPr>
        <p:spPr>
          <a:xfrm>
            <a:off x="1893570" y="1474327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Stalin Revolution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89686-E78E-4A9A-BA01-3F4EA392BA46}"/>
              </a:ext>
            </a:extLst>
          </p:cNvPr>
          <p:cNvSpPr/>
          <p:nvPr/>
        </p:nvSpPr>
        <p:spPr>
          <a:xfrm>
            <a:off x="6044417" y="2301511"/>
            <a:ext cx="4899073" cy="115457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State drove economic development and owned all economic assets.  Collectivization led to famine.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573A7-6027-4C64-970D-EB807464A4FA}"/>
              </a:ext>
            </a:extLst>
          </p:cNvPr>
          <p:cNvSpPr/>
          <p:nvPr/>
        </p:nvSpPr>
        <p:spPr>
          <a:xfrm>
            <a:off x="6044417" y="3570987"/>
            <a:ext cx="4899073" cy="69419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Political opposition was eliminated &amp; state controlled media &amp; the arts.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FA5152-7194-45D4-9D76-E80271996685}"/>
              </a:ext>
            </a:extLst>
          </p:cNvPr>
          <p:cNvSpPr/>
          <p:nvPr/>
        </p:nvSpPr>
        <p:spPr>
          <a:xfrm>
            <a:off x="6056243" y="4380080"/>
            <a:ext cx="4899073" cy="142437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Under Stalin, USSR involvement in WW2 allowed empire to expand into Eastern Europe and emerged as a global superpower</a:t>
            </a:r>
          </a:p>
        </p:txBody>
      </p:sp>
    </p:spTree>
    <p:extLst>
      <p:ext uri="{BB962C8B-B14F-4D97-AF65-F5344CB8AC3E}">
        <p14:creationId xmlns:p14="http://schemas.microsoft.com/office/powerpoint/2010/main" val="232611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Critical Junctures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66CD9-814E-48C2-9ED3-811B5419FAB6}"/>
              </a:ext>
            </a:extLst>
          </p:cNvPr>
          <p:cNvSpPr/>
          <p:nvPr/>
        </p:nvSpPr>
        <p:spPr>
          <a:xfrm>
            <a:off x="6044418" y="1474326"/>
            <a:ext cx="4899073" cy="89154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In 1991 Boris Yeltsin was elected president of the Russian Republic – a part of the USSR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622FF-728C-4EDB-8AB6-81FAE97A273A}"/>
              </a:ext>
            </a:extLst>
          </p:cNvPr>
          <p:cNvSpPr/>
          <p:nvPr/>
        </p:nvSpPr>
        <p:spPr>
          <a:xfrm>
            <a:off x="1893570" y="1474327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Collapse of USSR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89686-E78E-4A9A-BA01-3F4EA392BA46}"/>
              </a:ext>
            </a:extLst>
          </p:cNvPr>
          <p:cNvSpPr/>
          <p:nvPr/>
        </p:nvSpPr>
        <p:spPr>
          <a:xfrm>
            <a:off x="6044418" y="2564435"/>
            <a:ext cx="4899073" cy="65882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A conservative coup was attempted to halt Gorbachev’s reforms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3C001-2AA0-4390-BD14-C94305CADF9E}"/>
              </a:ext>
            </a:extLst>
          </p:cNvPr>
          <p:cNvSpPr/>
          <p:nvPr/>
        </p:nvSpPr>
        <p:spPr>
          <a:xfrm>
            <a:off x="6044417" y="3421828"/>
            <a:ext cx="4899073" cy="115017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While Gorbachev was held captive, Yeltsin and other leaders declared an end to the USSR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9CFABF-F606-4F3E-A915-EEFAC01DB53D}"/>
              </a:ext>
            </a:extLst>
          </p:cNvPr>
          <p:cNvSpPr/>
          <p:nvPr/>
        </p:nvSpPr>
        <p:spPr>
          <a:xfrm>
            <a:off x="6044416" y="4770568"/>
            <a:ext cx="4899073" cy="106914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Yeltsin proclaimed his commitment to Western style democracy and market economy in an independent Russia</a:t>
            </a:r>
          </a:p>
        </p:txBody>
      </p:sp>
    </p:spTree>
    <p:extLst>
      <p:ext uri="{BB962C8B-B14F-4D97-AF65-F5344CB8AC3E}">
        <p14:creationId xmlns:p14="http://schemas.microsoft.com/office/powerpoint/2010/main" val="16280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Critical Junctures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66CD9-814E-48C2-9ED3-811B5419FAB6}"/>
              </a:ext>
            </a:extLst>
          </p:cNvPr>
          <p:cNvSpPr/>
          <p:nvPr/>
        </p:nvSpPr>
        <p:spPr>
          <a:xfrm>
            <a:off x="6044418" y="1474326"/>
            <a:ext cx="4899073" cy="89154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Yeltsin appointed Putin prime minister in 1999.  He won the presidency the next year when Yeltsin resigned.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622FF-728C-4EDB-8AB6-81FAE97A273A}"/>
              </a:ext>
            </a:extLst>
          </p:cNvPr>
          <p:cNvSpPr/>
          <p:nvPr/>
        </p:nvSpPr>
        <p:spPr>
          <a:xfrm>
            <a:off x="1893570" y="1474327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Vladimir Putin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89686-E78E-4A9A-BA01-3F4EA392BA46}"/>
              </a:ext>
            </a:extLst>
          </p:cNvPr>
          <p:cNvSpPr/>
          <p:nvPr/>
        </p:nvSpPr>
        <p:spPr>
          <a:xfrm>
            <a:off x="6044418" y="2564435"/>
            <a:ext cx="4899073" cy="65882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A sustained period of economic growth began around the same 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3C001-2AA0-4390-BD14-C94305CADF9E}"/>
              </a:ext>
            </a:extLst>
          </p:cNvPr>
          <p:cNvSpPr/>
          <p:nvPr/>
        </p:nvSpPr>
        <p:spPr>
          <a:xfrm>
            <a:off x="6044417" y="3421827"/>
            <a:ext cx="4899073" cy="122968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After serving two terms as president, Putin was unable to run again so endorsed Dmitry Medvedev who won easily in 2008.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9CFABF-F606-4F3E-A915-EEFAC01DB53D}"/>
              </a:ext>
            </a:extLst>
          </p:cNvPr>
          <p:cNvSpPr/>
          <p:nvPr/>
        </p:nvSpPr>
        <p:spPr>
          <a:xfrm>
            <a:off x="6044416" y="4849101"/>
            <a:ext cx="4899073" cy="106914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In 2012, Putin was able to run for president again and won easily.  </a:t>
            </a:r>
          </a:p>
        </p:txBody>
      </p:sp>
    </p:spTree>
    <p:extLst>
      <p:ext uri="{BB962C8B-B14F-4D97-AF65-F5344CB8AC3E}">
        <p14:creationId xmlns:p14="http://schemas.microsoft.com/office/powerpoint/2010/main" val="7953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Themes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66CD9-814E-48C2-9ED3-811B5419FAB6}"/>
              </a:ext>
            </a:extLst>
          </p:cNvPr>
          <p:cNvSpPr/>
          <p:nvPr/>
        </p:nvSpPr>
        <p:spPr>
          <a:xfrm>
            <a:off x="6044418" y="1474326"/>
            <a:ext cx="4899073" cy="89154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Russia has reasserted itself as an important player in international affairs under the leadership of Putin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622FF-728C-4EDB-8AB6-81FAE97A273A}"/>
              </a:ext>
            </a:extLst>
          </p:cNvPr>
          <p:cNvSpPr/>
          <p:nvPr/>
        </p:nvSpPr>
        <p:spPr>
          <a:xfrm>
            <a:off x="1893570" y="1474327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International influence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89686-E78E-4A9A-BA01-3F4EA392BA46}"/>
              </a:ext>
            </a:extLst>
          </p:cNvPr>
          <p:cNvSpPr/>
          <p:nvPr/>
        </p:nvSpPr>
        <p:spPr>
          <a:xfrm>
            <a:off x="6044418" y="2564435"/>
            <a:ext cx="4899073" cy="65882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Has difficulty establishing itself as a respected world leader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3C001-2AA0-4390-BD14-C94305CADF9E}"/>
              </a:ext>
            </a:extLst>
          </p:cNvPr>
          <p:cNvSpPr/>
          <p:nvPr/>
        </p:nvSpPr>
        <p:spPr>
          <a:xfrm>
            <a:off x="6044417" y="3421828"/>
            <a:ext cx="4899073" cy="115017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When they act, they are likely to face opposition from international coalitions.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BD3AA9-4B03-4033-8CBF-BFC4CAFF421E}"/>
              </a:ext>
            </a:extLst>
          </p:cNvPr>
          <p:cNvSpPr/>
          <p:nvPr/>
        </p:nvSpPr>
        <p:spPr>
          <a:xfrm>
            <a:off x="6044417" y="4770568"/>
            <a:ext cx="4899073" cy="65882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Russia struggles to find steady allies, is not a member of NATO</a:t>
            </a:r>
          </a:p>
        </p:txBody>
      </p:sp>
    </p:spTree>
    <p:extLst>
      <p:ext uri="{BB962C8B-B14F-4D97-AF65-F5344CB8AC3E}">
        <p14:creationId xmlns:p14="http://schemas.microsoft.com/office/powerpoint/2010/main" val="25166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Themes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66CD9-814E-48C2-9ED3-811B5419FAB6}"/>
              </a:ext>
            </a:extLst>
          </p:cNvPr>
          <p:cNvSpPr/>
          <p:nvPr/>
        </p:nvSpPr>
        <p:spPr>
          <a:xfrm>
            <a:off x="6044418" y="1474326"/>
            <a:ext cx="4899073" cy="89154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The first decade after USSR collapse was marked by steady economic decline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622FF-728C-4EDB-8AB6-81FAE97A273A}"/>
              </a:ext>
            </a:extLst>
          </p:cNvPr>
          <p:cNvSpPr/>
          <p:nvPr/>
        </p:nvSpPr>
        <p:spPr>
          <a:xfrm>
            <a:off x="1893570" y="1474327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Economic performance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89686-E78E-4A9A-BA01-3F4EA392BA46}"/>
              </a:ext>
            </a:extLst>
          </p:cNvPr>
          <p:cNvSpPr/>
          <p:nvPr/>
        </p:nvSpPr>
        <p:spPr>
          <a:xfrm>
            <a:off x="6044418" y="2564435"/>
            <a:ext cx="4899073" cy="65882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After 1998 growth returned, govt generated steady surpluses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3C001-2AA0-4390-BD14-C94305CADF9E}"/>
              </a:ext>
            </a:extLst>
          </p:cNvPr>
          <p:cNvSpPr/>
          <p:nvPr/>
        </p:nvSpPr>
        <p:spPr>
          <a:xfrm>
            <a:off x="6044417" y="3421828"/>
            <a:ext cx="4899073" cy="106914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The 2008 financial crisis and dropping oil prices posed challenges for the government</a:t>
            </a:r>
          </a:p>
        </p:txBody>
      </p:sp>
    </p:spTree>
    <p:extLst>
      <p:ext uri="{BB962C8B-B14F-4D97-AF65-F5344CB8AC3E}">
        <p14:creationId xmlns:p14="http://schemas.microsoft.com/office/powerpoint/2010/main" val="10102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Themes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66CD9-814E-48C2-9ED3-811B5419FAB6}"/>
              </a:ext>
            </a:extLst>
          </p:cNvPr>
          <p:cNvSpPr/>
          <p:nvPr/>
        </p:nvSpPr>
        <p:spPr>
          <a:xfrm>
            <a:off x="6044418" y="1474326"/>
            <a:ext cx="4899073" cy="89154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Reforms adopted after 2000 have undermined political competition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622FF-728C-4EDB-8AB6-81FAE97A273A}"/>
              </a:ext>
            </a:extLst>
          </p:cNvPr>
          <p:cNvSpPr/>
          <p:nvPr/>
        </p:nvSpPr>
        <p:spPr>
          <a:xfrm>
            <a:off x="1893570" y="1474327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Democracy?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89686-E78E-4A9A-BA01-3F4EA392BA46}"/>
              </a:ext>
            </a:extLst>
          </p:cNvPr>
          <p:cNvSpPr/>
          <p:nvPr/>
        </p:nvSpPr>
        <p:spPr>
          <a:xfrm>
            <a:off x="6044418" y="2564435"/>
            <a:ext cx="4899073" cy="89154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There are widespread concerns about the future of Russian democracy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3C001-2AA0-4390-BD14-C94305CADF9E}"/>
              </a:ext>
            </a:extLst>
          </p:cNvPr>
          <p:cNvSpPr/>
          <p:nvPr/>
        </p:nvSpPr>
        <p:spPr>
          <a:xfrm>
            <a:off x="6044418" y="3654544"/>
            <a:ext cx="4899073" cy="1049978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United Russia, Putin’s party, is the dominant political party and faces little real competition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5601E1-CC81-4D07-9A56-70D6255F37ED}"/>
              </a:ext>
            </a:extLst>
          </p:cNvPr>
          <p:cNvSpPr/>
          <p:nvPr/>
        </p:nvSpPr>
        <p:spPr>
          <a:xfrm>
            <a:off x="6044418" y="4903091"/>
            <a:ext cx="4899073" cy="48058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Corruption is widespread</a:t>
            </a:r>
          </a:p>
        </p:txBody>
      </p:sp>
    </p:spTree>
    <p:extLst>
      <p:ext uri="{BB962C8B-B14F-4D97-AF65-F5344CB8AC3E}">
        <p14:creationId xmlns:p14="http://schemas.microsoft.com/office/powerpoint/2010/main" val="15102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74DAC9E0-6A17-4306-8890-8A3E880EA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67" y="5392219"/>
            <a:ext cx="7834193" cy="1264588"/>
          </a:xfrm>
          <a:effectLst>
            <a:glow rad="114300">
              <a:schemeClr val="bg1">
                <a:lumMod val="65000"/>
                <a:lumOff val="35000"/>
                <a:alpha val="60000"/>
              </a:schemeClr>
            </a:glow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pPr algn="r">
              <a:lnSpc>
                <a:spcPct val="70000"/>
              </a:lnSpc>
            </a:pPr>
            <a:r>
              <a:rPr lang="en-US" sz="4200" dirty="0">
                <a:effectLst>
                  <a:glow rad="38100">
                    <a:schemeClr val="bg1">
                      <a:lumMod val="65000"/>
                      <a:lumOff val="35000"/>
                    </a:schemeClr>
                  </a:glow>
                </a:effectLst>
                <a:latin typeface="Futura Maxi CG Light" panose="02000504030000020004" pitchFamily="50" charset="0"/>
              </a:rPr>
              <a:t>Economic Policy	</a:t>
            </a:r>
            <a:r>
              <a:rPr lang="en-US" sz="5000" dirty="0">
                <a:effectLst>
                  <a:glow rad="38100">
                    <a:schemeClr val="bg1">
                      <a:lumMod val="65000"/>
                      <a:lumOff val="35000"/>
                    </a:schemeClr>
                  </a:glow>
                </a:effectLst>
                <a:latin typeface="Futura Maxi CG Light" panose="02000504030000020004" pitchFamily="50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5802" y="5392220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latin typeface="Futura Maxi CG Light" panose="02000504030000020004" pitchFamily="50" charset="0"/>
              </a:rPr>
              <a:t>United Kingdom</a:t>
            </a:r>
          </a:p>
        </p:txBody>
      </p:sp>
    </p:spTree>
    <p:extLst>
      <p:ext uri="{BB962C8B-B14F-4D97-AF65-F5344CB8AC3E}">
        <p14:creationId xmlns:p14="http://schemas.microsoft.com/office/powerpoint/2010/main" val="3326144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State &amp; Economy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05E27-7B3B-4D28-8EEC-1EE0157E3FE3}"/>
              </a:ext>
            </a:extLst>
          </p:cNvPr>
          <p:cNvSpPr/>
          <p:nvPr/>
        </p:nvSpPr>
        <p:spPr>
          <a:xfrm>
            <a:off x="1710690" y="1714868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End of Communism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D66A7-EE40-4BDA-A03C-9BB73D4F25BD}"/>
              </a:ext>
            </a:extLst>
          </p:cNvPr>
          <p:cNvSpPr/>
          <p:nvPr/>
        </p:nvSpPr>
        <p:spPr>
          <a:xfrm>
            <a:off x="6044418" y="1714868"/>
            <a:ext cx="4899073" cy="7712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Collapse of USSR radically reduced the state’s role in economic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2E8A6-9A1F-49D2-81BC-B70357201469}"/>
              </a:ext>
            </a:extLst>
          </p:cNvPr>
          <p:cNvSpPr/>
          <p:nvPr/>
        </p:nvSpPr>
        <p:spPr>
          <a:xfrm>
            <a:off x="6044418" y="2640476"/>
            <a:ext cx="4899073" cy="7712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This brought an immediate dramatic decline in economic performance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22E0C6-0885-4BE3-9C47-784EC69C86B3}"/>
              </a:ext>
            </a:extLst>
          </p:cNvPr>
          <p:cNvSpPr/>
          <p:nvPr/>
        </p:nvSpPr>
        <p:spPr>
          <a:xfrm>
            <a:off x="6044418" y="3566084"/>
            <a:ext cx="4899073" cy="7712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Unprecedented depression from 1991 - 1998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2EBBC7-854A-4FF3-8DB7-717EE1A7ED25}"/>
              </a:ext>
            </a:extLst>
          </p:cNvPr>
          <p:cNvSpPr/>
          <p:nvPr/>
        </p:nvSpPr>
        <p:spPr>
          <a:xfrm>
            <a:off x="6044418" y="4491692"/>
            <a:ext cx="4899073" cy="1086148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This went along with a decline in the prices of oil and natural gas, which drives a good bit of Russia’s economy</a:t>
            </a:r>
          </a:p>
        </p:txBody>
      </p:sp>
    </p:spTree>
    <p:extLst>
      <p:ext uri="{BB962C8B-B14F-4D97-AF65-F5344CB8AC3E}">
        <p14:creationId xmlns:p14="http://schemas.microsoft.com/office/powerpoint/2010/main" val="162681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State &amp; Economy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05E27-7B3B-4D28-8EEC-1EE0157E3FE3}"/>
              </a:ext>
            </a:extLst>
          </p:cNvPr>
          <p:cNvSpPr/>
          <p:nvPr/>
        </p:nvSpPr>
        <p:spPr>
          <a:xfrm>
            <a:off x="1710690" y="1714868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Market Reforms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D66A7-EE40-4BDA-A03C-9BB73D4F25BD}"/>
              </a:ext>
            </a:extLst>
          </p:cNvPr>
          <p:cNvSpPr/>
          <p:nvPr/>
        </p:nvSpPr>
        <p:spPr>
          <a:xfrm>
            <a:off x="6044418" y="1714868"/>
            <a:ext cx="4899073" cy="7712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In the USSR, all assets belonged to the state. Prices were controlled.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2E8A6-9A1F-49D2-81BC-B70357201469}"/>
              </a:ext>
            </a:extLst>
          </p:cNvPr>
          <p:cNvSpPr/>
          <p:nvPr/>
        </p:nvSpPr>
        <p:spPr>
          <a:xfrm>
            <a:off x="6044418" y="2640476"/>
            <a:ext cx="4899073" cy="7712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Yeltsin began market reforms in 1992.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22E0C6-0885-4BE3-9C47-784EC69C86B3}"/>
              </a:ext>
            </a:extLst>
          </p:cNvPr>
          <p:cNvSpPr/>
          <p:nvPr/>
        </p:nvSpPr>
        <p:spPr>
          <a:xfrm>
            <a:off x="6044418" y="3566084"/>
            <a:ext cx="4899073" cy="54209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End price controls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80C7BC-FE42-485F-BB1B-A3B7EF5D9440}"/>
              </a:ext>
            </a:extLst>
          </p:cNvPr>
          <p:cNvSpPr/>
          <p:nvPr/>
        </p:nvSpPr>
        <p:spPr>
          <a:xfrm>
            <a:off x="6044417" y="4222796"/>
            <a:ext cx="4899073" cy="54209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Encourage entrepreneurships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28D709-1DD0-48AD-A4D3-57C34133832A}"/>
              </a:ext>
            </a:extLst>
          </p:cNvPr>
          <p:cNvSpPr/>
          <p:nvPr/>
        </p:nvSpPr>
        <p:spPr>
          <a:xfrm>
            <a:off x="6044416" y="4877359"/>
            <a:ext cx="4899073" cy="54209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Privatizing state owned industries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9256CA-33CF-4B2B-906C-A85466E2CF59}"/>
              </a:ext>
            </a:extLst>
          </p:cNvPr>
          <p:cNvSpPr/>
          <p:nvPr/>
        </p:nvSpPr>
        <p:spPr>
          <a:xfrm>
            <a:off x="6044415" y="5531922"/>
            <a:ext cx="4899073" cy="54209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Encouraging foreign investment</a:t>
            </a:r>
          </a:p>
        </p:txBody>
      </p:sp>
    </p:spTree>
    <p:extLst>
      <p:ext uri="{BB962C8B-B14F-4D97-AF65-F5344CB8AC3E}">
        <p14:creationId xmlns:p14="http://schemas.microsoft.com/office/powerpoint/2010/main" val="392290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Government Basics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B5DBA4-5776-4C52-AE2D-8FC48F93C253}"/>
              </a:ext>
            </a:extLst>
          </p:cNvPr>
          <p:cNvSpPr/>
          <p:nvPr/>
        </p:nvSpPr>
        <p:spPr>
          <a:xfrm>
            <a:off x="4024532" y="2109179"/>
            <a:ext cx="7162800" cy="108775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utura Maxi CG Light" pitchFamily="50" charset="0"/>
              </a:rPr>
              <a:t>A presidential democracy on paper that functions in reality like an authoritarian regime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BF6179-34A1-4FB7-A404-74691C34A080}"/>
              </a:ext>
            </a:extLst>
          </p:cNvPr>
          <p:cNvSpPr/>
          <p:nvPr/>
        </p:nvSpPr>
        <p:spPr>
          <a:xfrm>
            <a:off x="1201908" y="1491983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Government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FC79A-CC62-439B-8D64-589E12E27E1C}"/>
              </a:ext>
            </a:extLst>
          </p:cNvPr>
          <p:cNvSpPr/>
          <p:nvPr/>
        </p:nvSpPr>
        <p:spPr>
          <a:xfrm>
            <a:off x="4024532" y="4353337"/>
            <a:ext cx="7162800" cy="76730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utura Maxi CG Light" pitchFamily="50" charset="0"/>
              </a:rPr>
              <a:t>Government centralized in Moscow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987088-CF47-45CC-AEE9-36739ABAC3E8}"/>
              </a:ext>
            </a:extLst>
          </p:cNvPr>
          <p:cNvSpPr/>
          <p:nvPr/>
        </p:nvSpPr>
        <p:spPr>
          <a:xfrm>
            <a:off x="1136259" y="3526675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Federal Govt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4D54D5-128A-449A-95A3-1E9F0C666ECF}"/>
              </a:ext>
            </a:extLst>
          </p:cNvPr>
          <p:cNvSpPr/>
          <p:nvPr/>
        </p:nvSpPr>
        <p:spPr>
          <a:xfrm>
            <a:off x="4024532" y="5193890"/>
            <a:ext cx="7162800" cy="12526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utura Maxi CG Light" pitchFamily="50" charset="0"/>
              </a:rPr>
              <a:t>There are 83 subnational governments with varying degrees of power.</a:t>
            </a:r>
          </a:p>
        </p:txBody>
      </p:sp>
    </p:spTree>
    <p:extLst>
      <p:ext uri="{BB962C8B-B14F-4D97-AF65-F5344CB8AC3E}">
        <p14:creationId xmlns:p14="http://schemas.microsoft.com/office/powerpoint/2010/main" val="2980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State &amp; Economy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05E27-7B3B-4D28-8EEC-1EE0157E3FE3}"/>
              </a:ext>
            </a:extLst>
          </p:cNvPr>
          <p:cNvSpPr/>
          <p:nvPr/>
        </p:nvSpPr>
        <p:spPr>
          <a:xfrm>
            <a:off x="1710690" y="1714868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Privatization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D66A7-EE40-4BDA-A03C-9BB73D4F25BD}"/>
              </a:ext>
            </a:extLst>
          </p:cNvPr>
          <p:cNvSpPr/>
          <p:nvPr/>
        </p:nvSpPr>
        <p:spPr>
          <a:xfrm>
            <a:off x="6044418" y="1714868"/>
            <a:ext cx="4899073" cy="7712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utura Maxi CG Light" pitchFamily="50" charset="0"/>
              </a:rPr>
              <a:t>Privatization took place very quickly, compared to other post communist states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2E8A6-9A1F-49D2-81BC-B70357201469}"/>
              </a:ext>
            </a:extLst>
          </p:cNvPr>
          <p:cNvSpPr/>
          <p:nvPr/>
        </p:nvSpPr>
        <p:spPr>
          <a:xfrm>
            <a:off x="6044418" y="2640476"/>
            <a:ext cx="4899073" cy="7712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State enterprises were privatized by turning them into joint stock companies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22E0C6-0885-4BE3-9C47-784EC69C86B3}"/>
              </a:ext>
            </a:extLst>
          </p:cNvPr>
          <p:cNvSpPr/>
          <p:nvPr/>
        </p:nvSpPr>
        <p:spPr>
          <a:xfrm>
            <a:off x="6044418" y="3566083"/>
            <a:ext cx="4899073" cy="96615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Insider privatization allowed managers and workers to acquire ownership of where they worked at made up prices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FC813-B9E0-4B59-8F52-C877D05856F5}"/>
              </a:ext>
            </a:extLst>
          </p:cNvPr>
          <p:cNvSpPr/>
          <p:nvPr/>
        </p:nvSpPr>
        <p:spPr>
          <a:xfrm>
            <a:off x="6044418" y="4686618"/>
            <a:ext cx="4899073" cy="68051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Each citizen was given a privatization voucher to buy shares in a company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51C2CE-F8DE-4B92-9D8E-2DA5E3070BCB}"/>
              </a:ext>
            </a:extLst>
          </p:cNvPr>
          <p:cNvSpPr/>
          <p:nvPr/>
        </p:nvSpPr>
        <p:spPr>
          <a:xfrm>
            <a:off x="6044417" y="5521505"/>
            <a:ext cx="4899073" cy="96615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people who ended up in control were not prepared to operate in a market economy</a:t>
            </a:r>
          </a:p>
        </p:txBody>
      </p:sp>
    </p:spTree>
    <p:extLst>
      <p:ext uri="{BB962C8B-B14F-4D97-AF65-F5344CB8AC3E}">
        <p14:creationId xmlns:p14="http://schemas.microsoft.com/office/powerpoint/2010/main" val="5093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State &amp; Economy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05E27-7B3B-4D28-8EEC-1EE0157E3FE3}"/>
              </a:ext>
            </a:extLst>
          </p:cNvPr>
          <p:cNvSpPr/>
          <p:nvPr/>
        </p:nvSpPr>
        <p:spPr>
          <a:xfrm>
            <a:off x="1710690" y="1714868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Privatization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D66A7-EE40-4BDA-A03C-9BB73D4F25BD}"/>
              </a:ext>
            </a:extLst>
          </p:cNvPr>
          <p:cNvSpPr/>
          <p:nvPr/>
        </p:nvSpPr>
        <p:spPr>
          <a:xfrm>
            <a:off x="6044418" y="1714868"/>
            <a:ext cx="4899073" cy="7712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utura Maxi CG Light" pitchFamily="50" charset="0"/>
              </a:rPr>
              <a:t>By 1995 firms were allowed to sell shares for cash or investment guarantees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2E8A6-9A1F-49D2-81BC-B70357201469}"/>
              </a:ext>
            </a:extLst>
          </p:cNvPr>
          <p:cNvSpPr/>
          <p:nvPr/>
        </p:nvSpPr>
        <p:spPr>
          <a:xfrm>
            <a:off x="6044418" y="2640476"/>
            <a:ext cx="4899073" cy="7712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Successful companies were grabbed by successful financial firms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22E0C6-0885-4BE3-9C47-784EC69C86B3}"/>
              </a:ext>
            </a:extLst>
          </p:cNvPr>
          <p:cNvSpPr/>
          <p:nvPr/>
        </p:nvSpPr>
        <p:spPr>
          <a:xfrm>
            <a:off x="6044418" y="3566083"/>
            <a:ext cx="4899073" cy="96615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This caused acceleration of more and more of the market being concentrated in the hands of few connected people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210C2F-708B-45BE-82A9-6D2754120168}"/>
              </a:ext>
            </a:extLst>
          </p:cNvPr>
          <p:cNvSpPr/>
          <p:nvPr/>
        </p:nvSpPr>
        <p:spPr>
          <a:xfrm>
            <a:off x="6044417" y="4686619"/>
            <a:ext cx="4899073" cy="96615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These oligarchs, who were the few that benefitted from privatization, now have significant political influence</a:t>
            </a:r>
          </a:p>
        </p:txBody>
      </p:sp>
    </p:spTree>
    <p:extLst>
      <p:ext uri="{BB962C8B-B14F-4D97-AF65-F5344CB8AC3E}">
        <p14:creationId xmlns:p14="http://schemas.microsoft.com/office/powerpoint/2010/main" val="15504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State &amp; Economy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05E27-7B3B-4D28-8EEC-1EE0157E3FE3}"/>
              </a:ext>
            </a:extLst>
          </p:cNvPr>
          <p:cNvSpPr/>
          <p:nvPr/>
        </p:nvSpPr>
        <p:spPr>
          <a:xfrm>
            <a:off x="1710690" y="1714868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Weak Institutions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D66A7-EE40-4BDA-A03C-9BB73D4F25BD}"/>
              </a:ext>
            </a:extLst>
          </p:cNvPr>
          <p:cNvSpPr/>
          <p:nvPr/>
        </p:nvSpPr>
        <p:spPr>
          <a:xfrm>
            <a:off x="6044418" y="1714868"/>
            <a:ext cx="4899073" cy="7712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State was unable to collect taxes efficiently, so it lacked revenue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2E8A6-9A1F-49D2-81BC-B70357201469}"/>
              </a:ext>
            </a:extLst>
          </p:cNvPr>
          <p:cNvSpPr/>
          <p:nvPr/>
        </p:nvSpPr>
        <p:spPr>
          <a:xfrm>
            <a:off x="6044418" y="2640476"/>
            <a:ext cx="4899073" cy="7712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Without revenue, the state was unable to provide services to the population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22E0C6-0885-4BE3-9C47-784EC69C86B3}"/>
              </a:ext>
            </a:extLst>
          </p:cNvPr>
          <p:cNvSpPr/>
          <p:nvPr/>
        </p:nvSpPr>
        <p:spPr>
          <a:xfrm>
            <a:off x="6044418" y="3566083"/>
            <a:ext cx="4899073" cy="96615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state was unable to fight crime, so many businesses turned to the mafia for protection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918B63-F076-49C5-884E-3E008C90AD39}"/>
              </a:ext>
            </a:extLst>
          </p:cNvPr>
          <p:cNvSpPr/>
          <p:nvPr/>
        </p:nvSpPr>
        <p:spPr>
          <a:xfrm>
            <a:off x="6044418" y="4686618"/>
            <a:ext cx="4899073" cy="68051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Lack of capacity of the govt encouraged corruption and crime</a:t>
            </a:r>
          </a:p>
        </p:txBody>
      </p:sp>
    </p:spTree>
    <p:extLst>
      <p:ext uri="{BB962C8B-B14F-4D97-AF65-F5344CB8AC3E}">
        <p14:creationId xmlns:p14="http://schemas.microsoft.com/office/powerpoint/2010/main" val="117044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State &amp; Economy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05E27-7B3B-4D28-8EEC-1EE0157E3FE3}"/>
              </a:ext>
            </a:extLst>
          </p:cNvPr>
          <p:cNvSpPr/>
          <p:nvPr/>
        </p:nvSpPr>
        <p:spPr>
          <a:xfrm>
            <a:off x="1710690" y="1714868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Debt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D66A7-EE40-4BDA-A03C-9BB73D4F25BD}"/>
              </a:ext>
            </a:extLst>
          </p:cNvPr>
          <p:cNvSpPr/>
          <p:nvPr/>
        </p:nvSpPr>
        <p:spPr>
          <a:xfrm>
            <a:off x="6044418" y="1714868"/>
            <a:ext cx="4899073" cy="7712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Bad finances caused the government to begin taking out more loans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2E8A6-9A1F-49D2-81BC-B70357201469}"/>
              </a:ext>
            </a:extLst>
          </p:cNvPr>
          <p:cNvSpPr/>
          <p:nvPr/>
        </p:nvSpPr>
        <p:spPr>
          <a:xfrm>
            <a:off x="6044418" y="2640476"/>
            <a:ext cx="4899073" cy="7712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New loans had progressively higher interest rates to pay the old debts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22E0C6-0885-4BE3-9C47-784EC69C86B3}"/>
              </a:ext>
            </a:extLst>
          </p:cNvPr>
          <p:cNvSpPr/>
          <p:nvPr/>
        </p:nvSpPr>
        <p:spPr>
          <a:xfrm>
            <a:off x="6044418" y="3566083"/>
            <a:ext cx="4899073" cy="96615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This pyramid debt structure caused Russian stock market to collapse and the govt defaulted on its bonds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918B63-F076-49C5-884E-3E008C90AD39}"/>
              </a:ext>
            </a:extLst>
          </p:cNvPr>
          <p:cNvSpPr/>
          <p:nvPr/>
        </p:nvSpPr>
        <p:spPr>
          <a:xfrm>
            <a:off x="6044418" y="4686618"/>
            <a:ext cx="4899073" cy="68051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They printed more rubles, devaluing the money </a:t>
            </a:r>
          </a:p>
        </p:txBody>
      </p:sp>
    </p:spTree>
    <p:extLst>
      <p:ext uri="{BB962C8B-B14F-4D97-AF65-F5344CB8AC3E}">
        <p14:creationId xmlns:p14="http://schemas.microsoft.com/office/powerpoint/2010/main" val="30019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State &amp; Economy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05E27-7B3B-4D28-8EEC-1EE0157E3FE3}"/>
              </a:ext>
            </a:extLst>
          </p:cNvPr>
          <p:cNvSpPr/>
          <p:nvPr/>
        </p:nvSpPr>
        <p:spPr>
          <a:xfrm>
            <a:off x="1710690" y="1714868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Recovery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D66A7-EE40-4BDA-A03C-9BB73D4F25BD}"/>
              </a:ext>
            </a:extLst>
          </p:cNvPr>
          <p:cNvSpPr/>
          <p:nvPr/>
        </p:nvSpPr>
        <p:spPr>
          <a:xfrm>
            <a:off x="6044418" y="1714868"/>
            <a:ext cx="4899073" cy="7712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devalued ruble actually made Russian products more competitive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2E8A6-9A1F-49D2-81BC-B70357201469}"/>
              </a:ext>
            </a:extLst>
          </p:cNvPr>
          <p:cNvSpPr/>
          <p:nvPr/>
        </p:nvSpPr>
        <p:spPr>
          <a:xfrm>
            <a:off x="6044418" y="2640476"/>
            <a:ext cx="4899073" cy="7712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Firms improved and productivity began to increase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22E0C6-0885-4BE3-9C47-784EC69C86B3}"/>
              </a:ext>
            </a:extLst>
          </p:cNvPr>
          <p:cNvSpPr/>
          <p:nvPr/>
        </p:nvSpPr>
        <p:spPr>
          <a:xfrm>
            <a:off x="6044418" y="3566083"/>
            <a:ext cx="4899073" cy="68051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This created more revenue which increased state capacity</a:t>
            </a:r>
          </a:p>
        </p:txBody>
      </p:sp>
    </p:spTree>
    <p:extLst>
      <p:ext uri="{BB962C8B-B14F-4D97-AF65-F5344CB8AC3E}">
        <p14:creationId xmlns:p14="http://schemas.microsoft.com/office/powerpoint/2010/main" val="340109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State &amp; Economy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05E27-7B3B-4D28-8EEC-1EE0157E3FE3}"/>
              </a:ext>
            </a:extLst>
          </p:cNvPr>
          <p:cNvSpPr/>
          <p:nvPr/>
        </p:nvSpPr>
        <p:spPr>
          <a:xfrm>
            <a:off x="1710690" y="1714868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Putin’s Reforms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D66A7-EE40-4BDA-A03C-9BB73D4F25BD}"/>
              </a:ext>
            </a:extLst>
          </p:cNvPr>
          <p:cNvSpPr/>
          <p:nvPr/>
        </p:nvSpPr>
        <p:spPr>
          <a:xfrm>
            <a:off x="6044418" y="1714868"/>
            <a:ext cx="4899073" cy="7712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He imposed a 13% flat tax.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2E8A6-9A1F-49D2-81BC-B70357201469}"/>
              </a:ext>
            </a:extLst>
          </p:cNvPr>
          <p:cNvSpPr/>
          <p:nvPr/>
        </p:nvSpPr>
        <p:spPr>
          <a:xfrm>
            <a:off x="6044418" y="2640476"/>
            <a:ext cx="4899073" cy="7712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Significant deficits turned into budget surpluses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22E0C6-0885-4BE3-9C47-784EC69C86B3}"/>
              </a:ext>
            </a:extLst>
          </p:cNvPr>
          <p:cNvSpPr/>
          <p:nvPr/>
        </p:nvSpPr>
        <p:spPr>
          <a:xfrm>
            <a:off x="6044418" y="3566083"/>
            <a:ext cx="4899073" cy="115169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He said he would impose sanctions on oligarchs that used their positions to impact politics, but he only punished those who were critical of his govt.</a:t>
            </a:r>
          </a:p>
        </p:txBody>
      </p:sp>
    </p:spTree>
    <p:extLst>
      <p:ext uri="{BB962C8B-B14F-4D97-AF65-F5344CB8AC3E}">
        <p14:creationId xmlns:p14="http://schemas.microsoft.com/office/powerpoint/2010/main" val="11842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Society &amp; Economy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D00715-5864-45C9-8756-DCC11829C70C}"/>
              </a:ext>
            </a:extLst>
          </p:cNvPr>
          <p:cNvSpPr/>
          <p:nvPr/>
        </p:nvSpPr>
        <p:spPr>
          <a:xfrm>
            <a:off x="6097427" y="1769628"/>
            <a:ext cx="4899073" cy="89153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USSR leadership did not get input from society to establish priorities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B8A208-8039-4708-AB2D-BAFD6C054587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Soviet Govt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6B1EC1-254D-4972-A0AF-3DC6041ECEEE}"/>
              </a:ext>
            </a:extLst>
          </p:cNvPr>
          <p:cNvSpPr/>
          <p:nvPr/>
        </p:nvSpPr>
        <p:spPr>
          <a:xfrm>
            <a:off x="6097427" y="2783421"/>
            <a:ext cx="4899073" cy="75491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regime did accomplish many social goals.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9B5205-A6A3-4108-98B9-D833CC19C379}"/>
              </a:ext>
            </a:extLst>
          </p:cNvPr>
          <p:cNvSpPr/>
          <p:nvPr/>
        </p:nvSpPr>
        <p:spPr>
          <a:xfrm>
            <a:off x="6097427" y="3660585"/>
            <a:ext cx="4899073" cy="551086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There was free universal health care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2C61EB-C0E6-414A-BD02-F6813040FE13}"/>
              </a:ext>
            </a:extLst>
          </p:cNvPr>
          <p:cNvSpPr/>
          <p:nvPr/>
        </p:nvSpPr>
        <p:spPr>
          <a:xfrm>
            <a:off x="6096000" y="4333925"/>
            <a:ext cx="4899073" cy="551086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Low cost essential goods &amp; services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83E04-23AA-432E-B4E6-70672DD79F5B}"/>
              </a:ext>
            </a:extLst>
          </p:cNvPr>
          <p:cNvSpPr/>
          <p:nvPr/>
        </p:nvSpPr>
        <p:spPr>
          <a:xfrm>
            <a:off x="6096000" y="5007265"/>
            <a:ext cx="4899073" cy="551086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Education for all led to universal literacy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5C6424-EECE-4C31-8DBF-386998AF05F6}"/>
              </a:ext>
            </a:extLst>
          </p:cNvPr>
          <p:cNvSpPr/>
          <p:nvPr/>
        </p:nvSpPr>
        <p:spPr>
          <a:xfrm>
            <a:off x="6096000" y="5696842"/>
            <a:ext cx="4899073" cy="551086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Guaranteed employment &amp; job security</a:t>
            </a:r>
          </a:p>
        </p:txBody>
      </p:sp>
    </p:spTree>
    <p:extLst>
      <p:ext uri="{BB962C8B-B14F-4D97-AF65-F5344CB8AC3E}">
        <p14:creationId xmlns:p14="http://schemas.microsoft.com/office/powerpoint/2010/main" val="39437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Society &amp; Economy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24B3D-AB7E-4995-BA1F-62D9EF9A5BDA}"/>
              </a:ext>
            </a:extLst>
          </p:cNvPr>
          <p:cNvSpPr/>
          <p:nvPr/>
        </p:nvSpPr>
        <p:spPr>
          <a:xfrm>
            <a:off x="6097427" y="1769628"/>
            <a:ext cx="4899073" cy="68082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Soviet system was plagued by shortages and low quality 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57AB6-2956-473B-BF3B-5488F990F627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 Soviet problems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E332A-1B94-49BD-9685-6036AC6762B7}"/>
              </a:ext>
            </a:extLst>
          </p:cNvPr>
          <p:cNvSpPr/>
          <p:nvPr/>
        </p:nvSpPr>
        <p:spPr>
          <a:xfrm>
            <a:off x="6097426" y="2504903"/>
            <a:ext cx="4899073" cy="68082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There were housing shortages that prevented people from moving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5B0B9E-9EF8-4ECE-81A3-6CB5F6FEE0E3}"/>
              </a:ext>
            </a:extLst>
          </p:cNvPr>
          <p:cNvSpPr/>
          <p:nvPr/>
        </p:nvSpPr>
        <p:spPr>
          <a:xfrm>
            <a:off x="6097426" y="3240178"/>
            <a:ext cx="4899073" cy="90775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There was no economic incentive for innovation or outstanding achievements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0C5BB3-4364-4661-A0B0-E40EEC86DD05}"/>
              </a:ext>
            </a:extLst>
          </p:cNvPr>
          <p:cNvSpPr/>
          <p:nvPr/>
        </p:nvSpPr>
        <p:spPr>
          <a:xfrm>
            <a:off x="6096000" y="4213662"/>
            <a:ext cx="4899073" cy="124623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This led to Russians to expect the state to ensure a social welfare network, so they were unprepared for cutbacks in the 1990s</a:t>
            </a:r>
          </a:p>
        </p:txBody>
      </p:sp>
    </p:spTree>
    <p:extLst>
      <p:ext uri="{BB962C8B-B14F-4D97-AF65-F5344CB8AC3E}">
        <p14:creationId xmlns:p14="http://schemas.microsoft.com/office/powerpoint/2010/main" val="342926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Society &amp; Economy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24B3D-AB7E-4995-BA1F-62D9EF9A5BDA}"/>
              </a:ext>
            </a:extLst>
          </p:cNvPr>
          <p:cNvSpPr/>
          <p:nvPr/>
        </p:nvSpPr>
        <p:spPr>
          <a:xfrm>
            <a:off x="6097427" y="1769628"/>
            <a:ext cx="4899073" cy="68082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Some benefitted from market reforms much more than others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57AB6-2956-473B-BF3B-5488F990F627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 Market reforms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E332A-1B94-49BD-9685-6036AC6762B7}"/>
              </a:ext>
            </a:extLst>
          </p:cNvPr>
          <p:cNvSpPr/>
          <p:nvPr/>
        </p:nvSpPr>
        <p:spPr>
          <a:xfrm>
            <a:off x="6097426" y="2504903"/>
            <a:ext cx="4899073" cy="106914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People who gained positions in banking, finance, oil, and gas tend to be among the super wealthy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5B0B9E-9EF8-4ECE-81A3-6CB5F6FEE0E3}"/>
              </a:ext>
            </a:extLst>
          </p:cNvPr>
          <p:cNvSpPr/>
          <p:nvPr/>
        </p:nvSpPr>
        <p:spPr>
          <a:xfrm>
            <a:off x="6095999" y="3628498"/>
            <a:ext cx="4899073" cy="90775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Those in natural resources or with Western language skills are better off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0C5BB3-4364-4661-A0B0-E40EEC86DD05}"/>
              </a:ext>
            </a:extLst>
          </p:cNvPr>
          <p:cNvSpPr/>
          <p:nvPr/>
        </p:nvSpPr>
        <p:spPr>
          <a:xfrm>
            <a:off x="6095999" y="4590700"/>
            <a:ext cx="4899073" cy="112359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Young people adapted to new work environments better than older people, who were stuck in Soviet mindsets.</a:t>
            </a:r>
          </a:p>
        </p:txBody>
      </p:sp>
    </p:spTree>
    <p:extLst>
      <p:ext uri="{BB962C8B-B14F-4D97-AF65-F5344CB8AC3E}">
        <p14:creationId xmlns:p14="http://schemas.microsoft.com/office/powerpoint/2010/main" val="245899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Society &amp; Economy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24B3D-AB7E-4995-BA1F-62D9EF9A5BDA}"/>
              </a:ext>
            </a:extLst>
          </p:cNvPr>
          <p:cNvSpPr/>
          <p:nvPr/>
        </p:nvSpPr>
        <p:spPr>
          <a:xfrm>
            <a:off x="6097427" y="1769628"/>
            <a:ext cx="4899073" cy="68082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Level of personal consumption are rising among Russians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57AB6-2956-473B-BF3B-5488F990F627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Under Putin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E332A-1B94-49BD-9685-6036AC6762B7}"/>
              </a:ext>
            </a:extLst>
          </p:cNvPr>
          <p:cNvSpPr/>
          <p:nvPr/>
        </p:nvSpPr>
        <p:spPr>
          <a:xfrm>
            <a:off x="6097426" y="2504903"/>
            <a:ext cx="4899073" cy="924097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Putin has prioritized improvement in health care, education, housing, and agriculture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5B0B9E-9EF8-4ECE-81A3-6CB5F6FEE0E3}"/>
              </a:ext>
            </a:extLst>
          </p:cNvPr>
          <p:cNvSpPr/>
          <p:nvPr/>
        </p:nvSpPr>
        <p:spPr>
          <a:xfrm>
            <a:off x="6096000" y="3483450"/>
            <a:ext cx="4899073" cy="90775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He doubled the monthly child support payments to encourage more children in order to fight declining populations</a:t>
            </a:r>
          </a:p>
        </p:txBody>
      </p:sp>
    </p:spTree>
    <p:extLst>
      <p:ext uri="{BB962C8B-B14F-4D97-AF65-F5344CB8AC3E}">
        <p14:creationId xmlns:p14="http://schemas.microsoft.com/office/powerpoint/2010/main" val="15196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Geography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B22E0-18B3-4774-84CD-B18FC7FAE8BD}"/>
              </a:ext>
            </a:extLst>
          </p:cNvPr>
          <p:cNvSpPr/>
          <p:nvPr/>
        </p:nvSpPr>
        <p:spPr>
          <a:xfrm>
            <a:off x="5138221" y="1846062"/>
            <a:ext cx="6147583" cy="78022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utura Maxi CG Light" pitchFamily="50" charset="0"/>
              </a:rPr>
              <a:t>Largest European country in population and in land mass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F7080-0608-4076-8A0F-3783B842BEBF}"/>
              </a:ext>
            </a:extLst>
          </p:cNvPr>
          <p:cNvSpPr/>
          <p:nvPr/>
        </p:nvSpPr>
        <p:spPr>
          <a:xfrm>
            <a:off x="5138220" y="2716339"/>
            <a:ext cx="6157215" cy="65883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utura Maxi CG Light" pitchFamily="50" charset="0"/>
              </a:rPr>
              <a:t>Largest country in the world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F94B49-1434-4D05-A030-7C824FA299A1}"/>
              </a:ext>
            </a:extLst>
          </p:cNvPr>
          <p:cNvSpPr/>
          <p:nvPr/>
        </p:nvSpPr>
        <p:spPr>
          <a:xfrm>
            <a:off x="1136259" y="1734746"/>
            <a:ext cx="2720124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Land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A12E1C-AAE3-4A58-AADA-AC5AE6A7D244}"/>
              </a:ext>
            </a:extLst>
          </p:cNvPr>
          <p:cNvSpPr/>
          <p:nvPr/>
        </p:nvSpPr>
        <p:spPr>
          <a:xfrm>
            <a:off x="5128588" y="3465226"/>
            <a:ext cx="6157215" cy="65883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utura Maxi CG Light" pitchFamily="50" charset="0"/>
              </a:rPr>
              <a:t>Spans 11 different time zones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59FB3-FDAE-4B0B-BA92-ABE7A8FA4B76}"/>
              </a:ext>
            </a:extLst>
          </p:cNvPr>
          <p:cNvSpPr/>
          <p:nvPr/>
        </p:nvSpPr>
        <p:spPr>
          <a:xfrm>
            <a:off x="5128587" y="4214113"/>
            <a:ext cx="6166847" cy="65883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utura Maxi CG Light" pitchFamily="50" charset="0"/>
              </a:rPr>
              <a:t>Less than 8% of all land is arable.</a:t>
            </a:r>
          </a:p>
        </p:txBody>
      </p:sp>
      <p:sp>
        <p:nvSpPr>
          <p:cNvPr id="2" name="AutoShape 2" descr="Image result for revolving door">
            <a:extLst>
              <a:ext uri="{FF2B5EF4-FFF2-40B4-BE49-F238E27FC236}">
                <a16:creationId xmlns:a16="http://schemas.microsoft.com/office/drawing/2014/main" id="{FF1B1584-72E4-47AD-80D5-72E1CE5C2E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C6D42C-4AB3-4B03-A2C6-C079E2486D44}"/>
              </a:ext>
            </a:extLst>
          </p:cNvPr>
          <p:cNvSpPr/>
          <p:nvPr/>
        </p:nvSpPr>
        <p:spPr>
          <a:xfrm>
            <a:off x="5138220" y="4963000"/>
            <a:ext cx="6166847" cy="65883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Rich in natural resources, but they are concentrated in the north &amp; western Siberia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8386A1-6610-47EC-8129-C956335FD144}"/>
              </a:ext>
            </a:extLst>
          </p:cNvPr>
          <p:cNvSpPr/>
          <p:nvPr/>
        </p:nvSpPr>
        <p:spPr>
          <a:xfrm>
            <a:off x="5138220" y="5711887"/>
            <a:ext cx="6166847" cy="65883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utura Maxi CG Light" pitchFamily="50" charset="0"/>
              </a:rPr>
              <a:t>73% of Russians now live in urban areas</a:t>
            </a:r>
          </a:p>
        </p:txBody>
      </p:sp>
    </p:spTree>
    <p:extLst>
      <p:ext uri="{BB962C8B-B14F-4D97-AF65-F5344CB8AC3E}">
        <p14:creationId xmlns:p14="http://schemas.microsoft.com/office/powerpoint/2010/main" val="211968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Global Economy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24B3D-AB7E-4995-BA1F-62D9EF9A5BDA}"/>
              </a:ext>
            </a:extLst>
          </p:cNvPr>
          <p:cNvSpPr/>
          <p:nvPr/>
        </p:nvSpPr>
        <p:spPr>
          <a:xfrm>
            <a:off x="6097427" y="1769628"/>
            <a:ext cx="4899073" cy="106914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Western countries made commitments of technical and humanitarian aid in the 1990s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57AB6-2956-473B-BF3B-5488F990F627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Foreign Assistance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E332A-1B94-49BD-9685-6036AC6762B7}"/>
              </a:ext>
            </a:extLst>
          </p:cNvPr>
          <p:cNvSpPr/>
          <p:nvPr/>
        </p:nvSpPr>
        <p:spPr>
          <a:xfrm>
            <a:off x="6096000" y="2913533"/>
            <a:ext cx="4899073" cy="730816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Substantial assistance has come from the World, Bank, the IMF, and the EU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5B0B9E-9EF8-4ECE-81A3-6CB5F6FEE0E3}"/>
              </a:ext>
            </a:extLst>
          </p:cNvPr>
          <p:cNvSpPr/>
          <p:nvPr/>
        </p:nvSpPr>
        <p:spPr>
          <a:xfrm>
            <a:off x="6096000" y="3719109"/>
            <a:ext cx="4899073" cy="90775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Russia has had problems attracting foreign investment, but there has been significant FDI from Germany &amp; USA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506810-98B2-4927-BAD5-42AEDD944918}"/>
              </a:ext>
            </a:extLst>
          </p:cNvPr>
          <p:cNvSpPr/>
          <p:nvPr/>
        </p:nvSpPr>
        <p:spPr>
          <a:xfrm>
            <a:off x="6096000" y="4701620"/>
            <a:ext cx="4899073" cy="120884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Foreign investors are prevented from gaining a majority share in sectors of the economy identified as being strategically important.</a:t>
            </a:r>
          </a:p>
        </p:txBody>
      </p:sp>
    </p:spTree>
    <p:extLst>
      <p:ext uri="{BB962C8B-B14F-4D97-AF65-F5344CB8AC3E}">
        <p14:creationId xmlns:p14="http://schemas.microsoft.com/office/powerpoint/2010/main" val="5118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Global Economy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24B3D-AB7E-4995-BA1F-62D9EF9A5BDA}"/>
              </a:ext>
            </a:extLst>
          </p:cNvPr>
          <p:cNvSpPr/>
          <p:nvPr/>
        </p:nvSpPr>
        <p:spPr>
          <a:xfrm>
            <a:off x="6097427" y="1769629"/>
            <a:ext cx="4899073" cy="48324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Trade priorities have shifted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57AB6-2956-473B-BF3B-5488F990F627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Trade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E332A-1B94-49BD-9685-6036AC6762B7}"/>
              </a:ext>
            </a:extLst>
          </p:cNvPr>
          <p:cNvSpPr/>
          <p:nvPr/>
        </p:nvSpPr>
        <p:spPr>
          <a:xfrm>
            <a:off x="6095999" y="2327630"/>
            <a:ext cx="4899073" cy="730816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In the early 1990s it’s most important trading partner was Ukraine.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5B0B9E-9EF8-4ECE-81A3-6CB5F6FEE0E3}"/>
              </a:ext>
            </a:extLst>
          </p:cNvPr>
          <p:cNvSpPr/>
          <p:nvPr/>
        </p:nvSpPr>
        <p:spPr>
          <a:xfrm>
            <a:off x="6095998" y="3133205"/>
            <a:ext cx="4899073" cy="90775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In 2008, Germany was the largest trading partner, followed by the Netherlands, and Italy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506810-98B2-4927-BAD5-42AEDD944918}"/>
              </a:ext>
            </a:extLst>
          </p:cNvPr>
          <p:cNvSpPr/>
          <p:nvPr/>
        </p:nvSpPr>
        <p:spPr>
          <a:xfrm>
            <a:off x="6095997" y="4115716"/>
            <a:ext cx="4899073" cy="730817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Focus has shifted from Eastern Europe to Western Europe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8AAEE4-DEA9-4E06-9E56-7899C7544E54}"/>
              </a:ext>
            </a:extLst>
          </p:cNvPr>
          <p:cNvSpPr/>
          <p:nvPr/>
        </p:nvSpPr>
        <p:spPr>
          <a:xfrm>
            <a:off x="6095997" y="4921291"/>
            <a:ext cx="4899073" cy="730816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China is the largest source of Russian imports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1DA17A-932F-490C-8093-F2AAA89AA744}"/>
              </a:ext>
            </a:extLst>
          </p:cNvPr>
          <p:cNvSpPr/>
          <p:nvPr/>
        </p:nvSpPr>
        <p:spPr>
          <a:xfrm>
            <a:off x="6095997" y="5726865"/>
            <a:ext cx="4899073" cy="60767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Russia exports a lot of energy resources to European Union countries</a:t>
            </a:r>
          </a:p>
        </p:txBody>
      </p:sp>
    </p:spTree>
    <p:extLst>
      <p:ext uri="{BB962C8B-B14F-4D97-AF65-F5344CB8AC3E}">
        <p14:creationId xmlns:p14="http://schemas.microsoft.com/office/powerpoint/2010/main" val="77856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3329340E-A300-4F6E-8D3D-EB0A4596C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t="12977" r="-897" b="11350"/>
          <a:stretch/>
        </p:blipFill>
        <p:spPr>
          <a:xfrm>
            <a:off x="0" y="0"/>
            <a:ext cx="123023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67" y="5392219"/>
            <a:ext cx="7834193" cy="1264588"/>
          </a:xfrm>
          <a:effectLst>
            <a:glow rad="114300">
              <a:schemeClr val="bg1">
                <a:lumMod val="65000"/>
                <a:lumOff val="35000"/>
                <a:alpha val="60000"/>
              </a:schemeClr>
            </a:glow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pPr algn="r">
              <a:lnSpc>
                <a:spcPct val="70000"/>
              </a:lnSpc>
            </a:pPr>
            <a:r>
              <a:rPr lang="en-US" sz="4200" dirty="0">
                <a:effectLst>
                  <a:glow rad="38100">
                    <a:schemeClr val="bg1">
                      <a:lumMod val="65000"/>
                      <a:lumOff val="35000"/>
                    </a:schemeClr>
                  </a:glow>
                </a:effectLst>
                <a:latin typeface="Futura Maxi CG Light" panose="02000504030000020004" pitchFamily="50" charset="0"/>
              </a:rPr>
              <a:t>Governing &amp; Administration</a:t>
            </a:r>
            <a:endParaRPr lang="en-US" sz="5000" dirty="0">
              <a:effectLst>
                <a:glow rad="38100">
                  <a:schemeClr val="bg1">
                    <a:lumMod val="65000"/>
                    <a:lumOff val="35000"/>
                  </a:schemeClr>
                </a:glow>
              </a:effectLst>
              <a:latin typeface="Futura Maxi CG Light" panose="02000504030000020004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5802" y="5392220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latin typeface="Futura Maxi CG Light" panose="02000504030000020004" pitchFamily="50" charset="0"/>
              </a:rPr>
              <a:t>United Kingdom</a:t>
            </a:r>
          </a:p>
        </p:txBody>
      </p:sp>
    </p:spTree>
    <p:extLst>
      <p:ext uri="{BB962C8B-B14F-4D97-AF65-F5344CB8AC3E}">
        <p14:creationId xmlns:p14="http://schemas.microsoft.com/office/powerpoint/2010/main" val="1041865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Executive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4A234-FD08-4743-A9A3-B0653658A0ED}"/>
              </a:ext>
            </a:extLst>
          </p:cNvPr>
          <p:cNvSpPr/>
          <p:nvPr/>
        </p:nvSpPr>
        <p:spPr>
          <a:xfrm>
            <a:off x="6097427" y="1769629"/>
            <a:ext cx="4899073" cy="642268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constitution creates a semi presidential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22ACD1-BF00-42E1-BA1F-2699558F125A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Executive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28D302-23FF-48BE-943D-094A50FF2B79}"/>
              </a:ext>
            </a:extLst>
          </p:cNvPr>
          <p:cNvSpPr/>
          <p:nvPr/>
        </p:nvSpPr>
        <p:spPr>
          <a:xfrm>
            <a:off x="6097427" y="2608161"/>
            <a:ext cx="4899073" cy="64226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There’s a president and a prime minister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0F2C36-7EDD-4578-B1DD-4B53AA1B280E}"/>
              </a:ext>
            </a:extLst>
          </p:cNvPr>
          <p:cNvSpPr/>
          <p:nvPr/>
        </p:nvSpPr>
        <p:spPr>
          <a:xfrm>
            <a:off x="6096000" y="3446695"/>
            <a:ext cx="4899073" cy="642268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prime minister is appointed by the president but is approved by the Duma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1EB5C-8501-4539-A864-CBBC63A2F7EE}"/>
              </a:ext>
            </a:extLst>
          </p:cNvPr>
          <p:cNvSpPr/>
          <p:nvPr/>
        </p:nvSpPr>
        <p:spPr>
          <a:xfrm>
            <a:off x="6096000" y="4285226"/>
            <a:ext cx="4899073" cy="975888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president is the head of state and the prime minister is the head of government.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656B14-6E12-41F7-85D9-E711949A1B0B}"/>
              </a:ext>
            </a:extLst>
          </p:cNvPr>
          <p:cNvSpPr/>
          <p:nvPr/>
        </p:nvSpPr>
        <p:spPr>
          <a:xfrm>
            <a:off x="6096000" y="5457377"/>
            <a:ext cx="4899073" cy="975888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president is in charge of foreign policy and  the prime minister focuses on the economy.</a:t>
            </a:r>
          </a:p>
        </p:txBody>
      </p:sp>
    </p:spTree>
    <p:extLst>
      <p:ext uri="{BB962C8B-B14F-4D97-AF65-F5344CB8AC3E}">
        <p14:creationId xmlns:p14="http://schemas.microsoft.com/office/powerpoint/2010/main" val="1669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State Organization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4A234-FD08-4743-A9A3-B0653658A0ED}"/>
              </a:ext>
            </a:extLst>
          </p:cNvPr>
          <p:cNvSpPr/>
          <p:nvPr/>
        </p:nvSpPr>
        <p:spPr>
          <a:xfrm>
            <a:off x="6097427" y="1769629"/>
            <a:ext cx="4899073" cy="642268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position was created in 1991.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22ACD1-BF00-42E1-BA1F-2699558F125A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Presidency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28D302-23FF-48BE-943D-094A50FF2B79}"/>
              </a:ext>
            </a:extLst>
          </p:cNvPr>
          <p:cNvSpPr/>
          <p:nvPr/>
        </p:nvSpPr>
        <p:spPr>
          <a:xfrm>
            <a:off x="6097427" y="2608161"/>
            <a:ext cx="4899073" cy="64226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It’s elected by direct popular vote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0F2C36-7EDD-4578-B1DD-4B53AA1B280E}"/>
              </a:ext>
            </a:extLst>
          </p:cNvPr>
          <p:cNvSpPr/>
          <p:nvPr/>
        </p:nvSpPr>
        <p:spPr>
          <a:xfrm>
            <a:off x="6096000" y="3446694"/>
            <a:ext cx="4899073" cy="120481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constitution makes the executive dominant, but still dependent on the legislative branch to realize policy goals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1EB5C-8501-4539-A864-CBBC63A2F7EE}"/>
              </a:ext>
            </a:extLst>
          </p:cNvPr>
          <p:cNvSpPr/>
          <p:nvPr/>
        </p:nvSpPr>
        <p:spPr>
          <a:xfrm>
            <a:off x="6096000" y="4847776"/>
            <a:ext cx="4899073" cy="120481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Executive powers have expanded under Putin, who has undermined checks and balances and centralized authority </a:t>
            </a:r>
          </a:p>
        </p:txBody>
      </p:sp>
    </p:spTree>
    <p:extLst>
      <p:ext uri="{BB962C8B-B14F-4D97-AF65-F5344CB8AC3E}">
        <p14:creationId xmlns:p14="http://schemas.microsoft.com/office/powerpoint/2010/main" val="22179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Executive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4A234-FD08-4743-A9A3-B0653658A0ED}"/>
              </a:ext>
            </a:extLst>
          </p:cNvPr>
          <p:cNvSpPr/>
          <p:nvPr/>
        </p:nvSpPr>
        <p:spPr>
          <a:xfrm>
            <a:off x="6097427" y="1769629"/>
            <a:ext cx="4899073" cy="106914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constitution prevents the same person from being president for three consecutive terms.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22ACD1-BF00-42E1-BA1F-2699558F125A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President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0F2C36-7EDD-4578-B1DD-4B53AA1B280E}"/>
              </a:ext>
            </a:extLst>
          </p:cNvPr>
          <p:cNvSpPr/>
          <p:nvPr/>
        </p:nvSpPr>
        <p:spPr>
          <a:xfrm>
            <a:off x="6096000" y="2980061"/>
            <a:ext cx="4899073" cy="975887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president can issue decrees, which cannot violate the constitution or legislation passed by the Duma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1EB5C-8501-4539-A864-CBBC63A2F7EE}"/>
              </a:ext>
            </a:extLst>
          </p:cNvPr>
          <p:cNvSpPr/>
          <p:nvPr/>
        </p:nvSpPr>
        <p:spPr>
          <a:xfrm>
            <a:off x="6096000" y="4097236"/>
            <a:ext cx="4899073" cy="65245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This allows the president to ignore an uncooperative legislature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656B14-6E12-41F7-85D9-E711949A1B0B}"/>
              </a:ext>
            </a:extLst>
          </p:cNvPr>
          <p:cNvSpPr/>
          <p:nvPr/>
        </p:nvSpPr>
        <p:spPr>
          <a:xfrm>
            <a:off x="6096000" y="4890977"/>
            <a:ext cx="4899073" cy="975888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president is commander in chief of the military and handles diplomacy</a:t>
            </a:r>
          </a:p>
        </p:txBody>
      </p:sp>
    </p:spTree>
    <p:extLst>
      <p:ext uri="{BB962C8B-B14F-4D97-AF65-F5344CB8AC3E}">
        <p14:creationId xmlns:p14="http://schemas.microsoft.com/office/powerpoint/2010/main" val="398418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Executive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4A234-FD08-4743-A9A3-B0653658A0ED}"/>
              </a:ext>
            </a:extLst>
          </p:cNvPr>
          <p:cNvSpPr/>
          <p:nvPr/>
        </p:nvSpPr>
        <p:spPr>
          <a:xfrm>
            <a:off x="6097427" y="1769629"/>
            <a:ext cx="4899073" cy="65245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president can call a state of emergency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22ACD1-BF00-42E1-BA1F-2699558F125A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President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4741ED-C405-4DF7-B855-6B3B71A74218}"/>
              </a:ext>
            </a:extLst>
          </p:cNvPr>
          <p:cNvSpPr/>
          <p:nvPr/>
        </p:nvSpPr>
        <p:spPr>
          <a:xfrm>
            <a:off x="6097427" y="2506804"/>
            <a:ext cx="4899073" cy="65245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Can impose martial law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8634B7-3FE3-4F9C-9AD5-DF7763D74F85}"/>
              </a:ext>
            </a:extLst>
          </p:cNvPr>
          <p:cNvSpPr/>
          <p:nvPr/>
        </p:nvSpPr>
        <p:spPr>
          <a:xfrm>
            <a:off x="6097427" y="3243979"/>
            <a:ext cx="4899073" cy="65245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Can temporarily suspend actions of other state organs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06317D-B8E5-4F82-BC93-57556DD640EE}"/>
              </a:ext>
            </a:extLst>
          </p:cNvPr>
          <p:cNvSpPr/>
          <p:nvPr/>
        </p:nvSpPr>
        <p:spPr>
          <a:xfrm>
            <a:off x="6097427" y="3981154"/>
            <a:ext cx="4899073" cy="100166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These powers make it easy for the president to use emergencies to increase his powers</a:t>
            </a:r>
          </a:p>
        </p:txBody>
      </p:sp>
    </p:spTree>
    <p:extLst>
      <p:ext uri="{BB962C8B-B14F-4D97-AF65-F5344CB8AC3E}">
        <p14:creationId xmlns:p14="http://schemas.microsoft.com/office/powerpoint/2010/main" val="12981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Executive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4A234-FD08-4743-A9A3-B0653658A0ED}"/>
              </a:ext>
            </a:extLst>
          </p:cNvPr>
          <p:cNvSpPr/>
          <p:nvPr/>
        </p:nvSpPr>
        <p:spPr>
          <a:xfrm>
            <a:off x="6097427" y="1769629"/>
            <a:ext cx="4899073" cy="106914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prime minister will fill in for the president if he dies, until new elections can be held.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22ACD1-BF00-42E1-BA1F-2699558F125A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Prime minister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8634B7-3FE3-4F9C-9AD5-DF7763D74F85}"/>
              </a:ext>
            </a:extLst>
          </p:cNvPr>
          <p:cNvSpPr/>
          <p:nvPr/>
        </p:nvSpPr>
        <p:spPr>
          <a:xfrm>
            <a:off x="6097427" y="2894769"/>
            <a:ext cx="4899073" cy="65245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president’s choice of prime minister must be approved by the Duma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06317D-B8E5-4F82-BC93-57556DD640EE}"/>
              </a:ext>
            </a:extLst>
          </p:cNvPr>
          <p:cNvSpPr/>
          <p:nvPr/>
        </p:nvSpPr>
        <p:spPr>
          <a:xfrm>
            <a:off x="6097427" y="3603217"/>
            <a:ext cx="4899073" cy="100166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prime minister can be removed by the Duma after two votes of no confidence within a 3 month period.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B3282A-B29E-4F89-A1A0-ADCFD9917742}"/>
              </a:ext>
            </a:extLst>
          </p:cNvPr>
          <p:cNvSpPr/>
          <p:nvPr/>
        </p:nvSpPr>
        <p:spPr>
          <a:xfrm>
            <a:off x="6096000" y="4660875"/>
            <a:ext cx="4899073" cy="65245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prime minister is not necessarily a member of the majority party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A28EE6-9032-4D4A-A6E2-1E748647CDBF}"/>
              </a:ext>
            </a:extLst>
          </p:cNvPr>
          <p:cNvSpPr/>
          <p:nvPr/>
        </p:nvSpPr>
        <p:spPr>
          <a:xfrm>
            <a:off x="6096000" y="5369323"/>
            <a:ext cx="4899073" cy="65245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When Putin was PM, the PM was the leader of the dominant party.</a:t>
            </a:r>
          </a:p>
        </p:txBody>
      </p:sp>
    </p:spTree>
    <p:extLst>
      <p:ext uri="{BB962C8B-B14F-4D97-AF65-F5344CB8AC3E}">
        <p14:creationId xmlns:p14="http://schemas.microsoft.com/office/powerpoint/2010/main" val="24875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Bureaucracy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4A234-FD08-4743-A9A3-B0653658A0ED}"/>
              </a:ext>
            </a:extLst>
          </p:cNvPr>
          <p:cNvSpPr/>
          <p:nvPr/>
        </p:nvSpPr>
        <p:spPr>
          <a:xfrm>
            <a:off x="6097427" y="1769630"/>
            <a:ext cx="4899073" cy="89154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State administration structure includes ministries, state committees, and agencies.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22ACD1-BF00-42E1-BA1F-2699558F125A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Bureaucracy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8634B7-3FE3-4F9C-9AD5-DF7763D74F85}"/>
              </a:ext>
            </a:extLst>
          </p:cNvPr>
          <p:cNvSpPr/>
          <p:nvPr/>
        </p:nvSpPr>
        <p:spPr>
          <a:xfrm>
            <a:off x="6096000" y="2742623"/>
            <a:ext cx="4899073" cy="65245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Ministries are mostly concerned with policy functions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06317D-B8E5-4F82-BC93-57556DD640EE}"/>
              </a:ext>
            </a:extLst>
          </p:cNvPr>
          <p:cNvSpPr/>
          <p:nvPr/>
        </p:nvSpPr>
        <p:spPr>
          <a:xfrm>
            <a:off x="6095999" y="3462926"/>
            <a:ext cx="4899073" cy="65245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Agencies deal with monitoring functions and implementation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B3282A-B29E-4F89-A1A0-ADCFD9917742}"/>
              </a:ext>
            </a:extLst>
          </p:cNvPr>
          <p:cNvSpPr/>
          <p:nvPr/>
        </p:nvSpPr>
        <p:spPr>
          <a:xfrm>
            <a:off x="6095999" y="4196832"/>
            <a:ext cx="4899073" cy="85811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Ministries like Foreign Affairs Ministry and Defense Ministry report directly to the president.</a:t>
            </a:r>
          </a:p>
        </p:txBody>
      </p:sp>
    </p:spTree>
    <p:extLst>
      <p:ext uri="{BB962C8B-B14F-4D97-AF65-F5344CB8AC3E}">
        <p14:creationId xmlns:p14="http://schemas.microsoft.com/office/powerpoint/2010/main" val="17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Bureaucracy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4A234-FD08-4743-A9A3-B0653658A0ED}"/>
              </a:ext>
            </a:extLst>
          </p:cNvPr>
          <p:cNvSpPr/>
          <p:nvPr/>
        </p:nvSpPr>
        <p:spPr>
          <a:xfrm>
            <a:off x="6097427" y="1769629"/>
            <a:ext cx="4899073" cy="118560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president created advisory bodies to give input from political and economic actors in order to co-opt them into supporting govt policies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22ACD1-BF00-42E1-BA1F-2699558F125A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Bureaucracy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06317D-B8E5-4F82-BC93-57556DD640EE}"/>
              </a:ext>
            </a:extLst>
          </p:cNvPr>
          <p:cNvSpPr/>
          <p:nvPr/>
        </p:nvSpPr>
        <p:spPr>
          <a:xfrm>
            <a:off x="6095999" y="3102773"/>
            <a:ext cx="4899073" cy="858118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Security Council advises the president about foreign policy and includes heads of some ministries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B3282A-B29E-4F89-A1A0-ADCFD9917742}"/>
              </a:ext>
            </a:extLst>
          </p:cNvPr>
          <p:cNvSpPr/>
          <p:nvPr/>
        </p:nvSpPr>
        <p:spPr>
          <a:xfrm>
            <a:off x="6095999" y="4108430"/>
            <a:ext cx="4899073" cy="70210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State Council advises the president about regional issues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B297FE-1A55-4B4A-A04B-DC67FABEB5A5}"/>
              </a:ext>
            </a:extLst>
          </p:cNvPr>
          <p:cNvSpPr/>
          <p:nvPr/>
        </p:nvSpPr>
        <p:spPr>
          <a:xfrm>
            <a:off x="6095998" y="4958078"/>
            <a:ext cx="4899073" cy="118560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ministers do not have to be approved by parliament and are generally career bureaucrats instead of political figures</a:t>
            </a:r>
          </a:p>
        </p:txBody>
      </p:sp>
    </p:spTree>
    <p:extLst>
      <p:ext uri="{BB962C8B-B14F-4D97-AF65-F5344CB8AC3E}">
        <p14:creationId xmlns:p14="http://schemas.microsoft.com/office/powerpoint/2010/main" val="336277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Demographics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207910-6425-4CCA-938F-B7A2EADBE9AA}"/>
              </a:ext>
            </a:extLst>
          </p:cNvPr>
          <p:cNvSpPr/>
          <p:nvPr/>
        </p:nvSpPr>
        <p:spPr>
          <a:xfrm>
            <a:off x="344557" y="2544416"/>
            <a:ext cx="3472069" cy="1258957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Futura Maxi CG Light" pitchFamily="50" charset="0"/>
              </a:rPr>
              <a:t>Ethnic breakdown of people living in Russia</a:t>
            </a:r>
          </a:p>
        </p:txBody>
      </p:sp>
      <p:pic>
        <p:nvPicPr>
          <p:cNvPr id="2050" name="Picture 2" descr="Image result for ethnicity in Russia">
            <a:extLst>
              <a:ext uri="{FF2B5EF4-FFF2-40B4-BE49-F238E27FC236}">
                <a16:creationId xmlns:a16="http://schemas.microsoft.com/office/drawing/2014/main" id="{C6478A50-E72C-4AC7-87FE-71B88820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84" y="1795094"/>
            <a:ext cx="7991682" cy="478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Bureaucracy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4A234-FD08-4743-A9A3-B0653658A0ED}"/>
              </a:ext>
            </a:extLst>
          </p:cNvPr>
          <p:cNvSpPr/>
          <p:nvPr/>
        </p:nvSpPr>
        <p:spPr>
          <a:xfrm>
            <a:off x="6097427" y="1769629"/>
            <a:ext cx="4899073" cy="70210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Some economic sectors are still either public or semi public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22ACD1-BF00-42E1-BA1F-2699558F125A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Bureaucracy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06317D-B8E5-4F82-BC93-57556DD640EE}"/>
              </a:ext>
            </a:extLst>
          </p:cNvPr>
          <p:cNvSpPr/>
          <p:nvPr/>
        </p:nvSpPr>
        <p:spPr>
          <a:xfrm>
            <a:off x="6095998" y="2584552"/>
            <a:ext cx="4899073" cy="858118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Telecommunications, public transportation, electronic media, and energy are public or semi public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B3282A-B29E-4F89-A1A0-ADCFD9917742}"/>
              </a:ext>
            </a:extLst>
          </p:cNvPr>
          <p:cNvSpPr/>
          <p:nvPr/>
        </p:nvSpPr>
        <p:spPr>
          <a:xfrm>
            <a:off x="6095998" y="3555484"/>
            <a:ext cx="4899073" cy="70210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Gazprom is the state monopoly on natural gas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B297FE-1A55-4B4A-A04B-DC67FABEB5A5}"/>
              </a:ext>
            </a:extLst>
          </p:cNvPr>
          <p:cNvSpPr/>
          <p:nvPr/>
        </p:nvSpPr>
        <p:spPr>
          <a:xfrm>
            <a:off x="6095997" y="4370407"/>
            <a:ext cx="4899073" cy="70210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Other sectors like education and health care are supported by taxes.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D177F8-4DC9-4AF0-A3CB-98A2D4C26A16}"/>
              </a:ext>
            </a:extLst>
          </p:cNvPr>
          <p:cNvSpPr/>
          <p:nvPr/>
        </p:nvSpPr>
        <p:spPr>
          <a:xfrm>
            <a:off x="6095997" y="5185330"/>
            <a:ext cx="4899073" cy="97093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There is a state run system to provide medical care, but also private hospitals are increasing</a:t>
            </a:r>
          </a:p>
        </p:txBody>
      </p:sp>
    </p:spTree>
    <p:extLst>
      <p:ext uri="{BB962C8B-B14F-4D97-AF65-F5344CB8AC3E}">
        <p14:creationId xmlns:p14="http://schemas.microsoft.com/office/powerpoint/2010/main" val="2249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Other Institutions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4A234-FD08-4743-A9A3-B0653658A0ED}"/>
              </a:ext>
            </a:extLst>
          </p:cNvPr>
          <p:cNvSpPr/>
          <p:nvPr/>
        </p:nvSpPr>
        <p:spPr>
          <a:xfrm>
            <a:off x="6097427" y="1769629"/>
            <a:ext cx="4899073" cy="70210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Security establishment has become more powerful under Putin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22ACD1-BF00-42E1-BA1F-2699558F125A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Military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06317D-B8E5-4F82-BC93-57556DD640EE}"/>
              </a:ext>
            </a:extLst>
          </p:cNvPr>
          <p:cNvSpPr/>
          <p:nvPr/>
        </p:nvSpPr>
        <p:spPr>
          <a:xfrm>
            <a:off x="6095998" y="2584552"/>
            <a:ext cx="4899073" cy="70210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military has shrunk to a quarter of its size at the end of the USSR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B3282A-B29E-4F89-A1A0-ADCFD9917742}"/>
              </a:ext>
            </a:extLst>
          </p:cNvPr>
          <p:cNvSpPr/>
          <p:nvPr/>
        </p:nvSpPr>
        <p:spPr>
          <a:xfrm>
            <a:off x="6095997" y="3399475"/>
            <a:ext cx="4899073" cy="70210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Defense spending is increasing but is still far below Soviet levels.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B297FE-1A55-4B4A-A04B-DC67FABEB5A5}"/>
              </a:ext>
            </a:extLst>
          </p:cNvPr>
          <p:cNvSpPr/>
          <p:nvPr/>
        </p:nvSpPr>
        <p:spPr>
          <a:xfrm>
            <a:off x="6095997" y="4211588"/>
            <a:ext cx="4899073" cy="70210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Political power and prestige of the military have decreased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D177F8-4DC9-4AF0-A3CB-98A2D4C26A16}"/>
              </a:ext>
            </a:extLst>
          </p:cNvPr>
          <p:cNvSpPr/>
          <p:nvPr/>
        </p:nvSpPr>
        <p:spPr>
          <a:xfrm>
            <a:off x="6095997" y="5023701"/>
            <a:ext cx="4899073" cy="70210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Private security firms are expanding </a:t>
            </a:r>
            <a:r>
              <a:rPr lang="en-US" sz="1900" dirty="0" err="1">
                <a:latin typeface="Futura Maxi CG Light" pitchFamily="50" charset="0"/>
              </a:rPr>
              <a:t>becase</a:t>
            </a:r>
            <a:r>
              <a:rPr lang="en-US" sz="1900" dirty="0">
                <a:latin typeface="Futura Maxi CG Light" pitchFamily="50" charset="0"/>
              </a:rPr>
              <a:t> of high crime rates</a:t>
            </a:r>
          </a:p>
        </p:txBody>
      </p:sp>
    </p:spTree>
    <p:extLst>
      <p:ext uri="{BB962C8B-B14F-4D97-AF65-F5344CB8AC3E}">
        <p14:creationId xmlns:p14="http://schemas.microsoft.com/office/powerpoint/2010/main" val="287485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Other Institutions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4A234-FD08-4743-A9A3-B0653658A0ED}"/>
              </a:ext>
            </a:extLst>
          </p:cNvPr>
          <p:cNvSpPr/>
          <p:nvPr/>
        </p:nvSpPr>
        <p:spPr>
          <a:xfrm>
            <a:off x="6097427" y="1769629"/>
            <a:ext cx="4899073" cy="70210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Judicial independence and rule of law were not important in Soviet Russia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22ACD1-BF00-42E1-BA1F-2699558F125A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Judiciary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06317D-B8E5-4F82-BC93-57556DD640EE}"/>
              </a:ext>
            </a:extLst>
          </p:cNvPr>
          <p:cNvSpPr/>
          <p:nvPr/>
        </p:nvSpPr>
        <p:spPr>
          <a:xfrm>
            <a:off x="6095998" y="2584552"/>
            <a:ext cx="4899073" cy="70210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implementation of these concepts has not been very successful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B3282A-B29E-4F89-A1A0-ADCFD9917742}"/>
              </a:ext>
            </a:extLst>
          </p:cNvPr>
          <p:cNvSpPr/>
          <p:nvPr/>
        </p:nvSpPr>
        <p:spPr>
          <a:xfrm>
            <a:off x="6095997" y="3399475"/>
            <a:ext cx="4899073" cy="122553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Constitutional Court has power to settle disputes between the federal and regional laws, and between various political institutions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D177F8-4DC9-4AF0-A3CB-98A2D4C26A16}"/>
              </a:ext>
            </a:extLst>
          </p:cNvPr>
          <p:cNvSpPr/>
          <p:nvPr/>
        </p:nvSpPr>
        <p:spPr>
          <a:xfrm>
            <a:off x="6095997" y="4737823"/>
            <a:ext cx="4899073" cy="70210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court does not really confront the executive branch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4D8488-8888-4F33-87CC-A814A2286C25}"/>
              </a:ext>
            </a:extLst>
          </p:cNvPr>
          <p:cNvSpPr/>
          <p:nvPr/>
        </p:nvSpPr>
        <p:spPr>
          <a:xfrm>
            <a:off x="6095997" y="5552746"/>
            <a:ext cx="4899073" cy="94081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There’s also lower and appellate courts that feed into a Supreme Court for regular civil and criminal cases</a:t>
            </a:r>
          </a:p>
        </p:txBody>
      </p:sp>
    </p:spTree>
    <p:extLst>
      <p:ext uri="{BB962C8B-B14F-4D97-AF65-F5344CB8AC3E}">
        <p14:creationId xmlns:p14="http://schemas.microsoft.com/office/powerpoint/2010/main" val="12071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0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Subnational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4A234-FD08-4743-A9A3-B0653658A0ED}"/>
              </a:ext>
            </a:extLst>
          </p:cNvPr>
          <p:cNvSpPr/>
          <p:nvPr/>
        </p:nvSpPr>
        <p:spPr>
          <a:xfrm>
            <a:off x="6097427" y="1769629"/>
            <a:ext cx="4899073" cy="70210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Putin has implemented a system called the power vertical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22ACD1-BF00-42E1-BA1F-2699558F125A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Subnational Governments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06317D-B8E5-4F82-BC93-57556DD640EE}"/>
              </a:ext>
            </a:extLst>
          </p:cNvPr>
          <p:cNvSpPr/>
          <p:nvPr/>
        </p:nvSpPr>
        <p:spPr>
          <a:xfrm>
            <a:off x="6095998" y="2584552"/>
            <a:ext cx="4899073" cy="70210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This created 7 federal districts on top of the existing federal units.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B3282A-B29E-4F89-A1A0-ADCFD9917742}"/>
              </a:ext>
            </a:extLst>
          </p:cNvPr>
          <p:cNvSpPr/>
          <p:nvPr/>
        </p:nvSpPr>
        <p:spPr>
          <a:xfrm>
            <a:off x="6095997" y="3399475"/>
            <a:ext cx="4899073" cy="70210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These oversee the work of federal offices in these regions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D177F8-4DC9-4AF0-A3CB-98A2D4C26A16}"/>
              </a:ext>
            </a:extLst>
          </p:cNvPr>
          <p:cNvSpPr/>
          <p:nvPr/>
        </p:nvSpPr>
        <p:spPr>
          <a:xfrm>
            <a:off x="6095997" y="4214398"/>
            <a:ext cx="4899073" cy="123224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election of governors has been eliminated. They are now nominated by the president and approved by the regional legislation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4D8488-8888-4F33-87CC-A814A2286C25}"/>
              </a:ext>
            </a:extLst>
          </p:cNvPr>
          <p:cNvSpPr/>
          <p:nvPr/>
        </p:nvSpPr>
        <p:spPr>
          <a:xfrm>
            <a:off x="6095997" y="5552746"/>
            <a:ext cx="4899073" cy="94081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Governors and regional presidents are not dependent on having good relations with the president.</a:t>
            </a:r>
          </a:p>
        </p:txBody>
      </p:sp>
    </p:spTree>
    <p:extLst>
      <p:ext uri="{BB962C8B-B14F-4D97-AF65-F5344CB8AC3E}">
        <p14:creationId xmlns:p14="http://schemas.microsoft.com/office/powerpoint/2010/main" val="364694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0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C778258C-31DC-408A-B016-5773C07D3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1" b="792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67" y="5392219"/>
            <a:ext cx="7834193" cy="1264588"/>
          </a:xfrm>
          <a:effectLst>
            <a:glow rad="114300">
              <a:schemeClr val="bg1">
                <a:lumMod val="65000"/>
                <a:lumOff val="35000"/>
                <a:alpha val="60000"/>
              </a:schemeClr>
            </a:glow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pPr algn="r">
              <a:lnSpc>
                <a:spcPct val="70000"/>
              </a:lnSpc>
            </a:pPr>
            <a:r>
              <a:rPr lang="en-US" sz="4200" dirty="0">
                <a:effectLst>
                  <a:glow rad="38100">
                    <a:schemeClr val="bg1">
                      <a:lumMod val="65000"/>
                      <a:lumOff val="35000"/>
                    </a:schemeClr>
                  </a:glow>
                </a:effectLst>
                <a:latin typeface="Futura Maxi CG Light" panose="02000504030000020004" pitchFamily="50" charset="0"/>
              </a:rPr>
              <a:t>Policy Making	</a:t>
            </a:r>
            <a:endParaRPr lang="en-US" sz="5000" dirty="0">
              <a:effectLst>
                <a:glow rad="38100">
                  <a:schemeClr val="bg1">
                    <a:lumMod val="65000"/>
                    <a:lumOff val="35000"/>
                  </a:schemeClr>
                </a:glow>
              </a:effectLst>
              <a:latin typeface="Futura Maxi CG Light" panose="02000504030000020004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5802" y="5392220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latin typeface="Futura Maxi CG Light" panose="02000504030000020004" pitchFamily="50" charset="0"/>
              </a:rPr>
              <a:t>United Kingdom</a:t>
            </a:r>
          </a:p>
        </p:txBody>
      </p:sp>
    </p:spTree>
    <p:extLst>
      <p:ext uri="{BB962C8B-B14F-4D97-AF65-F5344CB8AC3E}">
        <p14:creationId xmlns:p14="http://schemas.microsoft.com/office/powerpoint/2010/main" val="10216013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Policy Making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B32E35-06F0-44FC-850C-4DC33E42184B}"/>
              </a:ext>
            </a:extLst>
          </p:cNvPr>
          <p:cNvSpPr/>
          <p:nvPr/>
        </p:nvSpPr>
        <p:spPr>
          <a:xfrm>
            <a:off x="6097427" y="1769628"/>
            <a:ext cx="4899073" cy="103144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constitution allows the president, regional legislatures, deputies, and judicial bodies can propose legislation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8B36A1-2C8C-46C7-8092-B99A064F59D9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Policy Making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C552F-A1FF-4ED5-9C26-946D5B19820B}"/>
              </a:ext>
            </a:extLst>
          </p:cNvPr>
          <p:cNvSpPr/>
          <p:nvPr/>
        </p:nvSpPr>
        <p:spPr>
          <a:xfrm>
            <a:off x="6097426" y="2882850"/>
            <a:ext cx="4899073" cy="103144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Yeltsin had conflicts with the Duma, but under Putin, the Duma has generally gone along with the president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B29FA2-C32F-4ED4-94F1-43DEB338C843}"/>
              </a:ext>
            </a:extLst>
          </p:cNvPr>
          <p:cNvSpPr/>
          <p:nvPr/>
        </p:nvSpPr>
        <p:spPr>
          <a:xfrm>
            <a:off x="6097426" y="4019015"/>
            <a:ext cx="4899073" cy="77827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Policy increasingly comes from the executive branch.</a:t>
            </a:r>
          </a:p>
        </p:txBody>
      </p:sp>
    </p:spTree>
    <p:extLst>
      <p:ext uri="{BB962C8B-B14F-4D97-AF65-F5344CB8AC3E}">
        <p14:creationId xmlns:p14="http://schemas.microsoft.com/office/powerpoint/2010/main" val="10152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Policy Making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B32E35-06F0-44FC-850C-4DC33E42184B}"/>
              </a:ext>
            </a:extLst>
          </p:cNvPr>
          <p:cNvSpPr/>
          <p:nvPr/>
        </p:nvSpPr>
        <p:spPr>
          <a:xfrm>
            <a:off x="6097427" y="1769628"/>
            <a:ext cx="4899073" cy="66877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Bills have to be approved by both houses of the Parliament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8B36A1-2C8C-46C7-8092-B99A064F59D9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Policy Making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C552F-A1FF-4ED5-9C26-946D5B19820B}"/>
              </a:ext>
            </a:extLst>
          </p:cNvPr>
          <p:cNvSpPr/>
          <p:nvPr/>
        </p:nvSpPr>
        <p:spPr>
          <a:xfrm>
            <a:off x="6097426" y="2590627"/>
            <a:ext cx="4899073" cy="66877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president approves any bills passed by the legislature.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FCAD9F-F466-4EAA-BB73-BB81E099EFD5}"/>
              </a:ext>
            </a:extLst>
          </p:cNvPr>
          <p:cNvSpPr/>
          <p:nvPr/>
        </p:nvSpPr>
        <p:spPr>
          <a:xfrm>
            <a:off x="6097426" y="3411625"/>
            <a:ext cx="4899073" cy="935087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president can veto laws and legislature can override the veto with a two thirds majority in both houses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07BCC7-EB0D-43AF-A490-369544D1E278}"/>
              </a:ext>
            </a:extLst>
          </p:cNvPr>
          <p:cNvSpPr/>
          <p:nvPr/>
        </p:nvSpPr>
        <p:spPr>
          <a:xfrm>
            <a:off x="6097426" y="4498938"/>
            <a:ext cx="4899073" cy="66877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president is increasingly making policy through issuing decrees.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B35BD9-43E1-4142-8296-5B0C29C26C5D}"/>
              </a:ext>
            </a:extLst>
          </p:cNvPr>
          <p:cNvSpPr/>
          <p:nvPr/>
        </p:nvSpPr>
        <p:spPr>
          <a:xfrm>
            <a:off x="6096000" y="5857288"/>
            <a:ext cx="4899073" cy="66877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Policy implementation is very difficult and not done well.</a:t>
            </a:r>
          </a:p>
        </p:txBody>
      </p:sp>
    </p:spTree>
    <p:extLst>
      <p:ext uri="{BB962C8B-B14F-4D97-AF65-F5344CB8AC3E}">
        <p14:creationId xmlns:p14="http://schemas.microsoft.com/office/powerpoint/2010/main" val="87634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desk&#10;&#10;Description generated with very high confidence">
            <a:extLst>
              <a:ext uri="{FF2B5EF4-FFF2-40B4-BE49-F238E27FC236}">
                <a16:creationId xmlns:a16="http://schemas.microsoft.com/office/drawing/2014/main" id="{47764003-01FB-48B0-8D19-B68B790B2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67" y="5392219"/>
            <a:ext cx="7834193" cy="1264588"/>
          </a:xfrm>
          <a:effectLst>
            <a:glow rad="114300">
              <a:schemeClr val="bg1">
                <a:lumMod val="65000"/>
                <a:lumOff val="35000"/>
                <a:alpha val="60000"/>
              </a:schemeClr>
            </a:glow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pPr algn="r">
              <a:lnSpc>
                <a:spcPct val="70000"/>
              </a:lnSpc>
            </a:pPr>
            <a:r>
              <a:rPr lang="en-US" sz="4200" dirty="0">
                <a:effectLst>
                  <a:glow rad="38100">
                    <a:schemeClr val="bg1">
                      <a:lumMod val="65000"/>
                      <a:lumOff val="35000"/>
                    </a:schemeClr>
                  </a:glow>
                </a:effectLst>
                <a:latin typeface="Futura Maxi CG Light" panose="02000504030000020004" pitchFamily="50" charset="0"/>
              </a:rPr>
              <a:t>Representation		</a:t>
            </a:r>
            <a:endParaRPr lang="en-US" sz="5000" dirty="0">
              <a:effectLst>
                <a:glow rad="38100">
                  <a:schemeClr val="bg1">
                    <a:lumMod val="65000"/>
                    <a:lumOff val="35000"/>
                  </a:schemeClr>
                </a:glow>
              </a:effectLst>
              <a:latin typeface="Futura Maxi CG Light" panose="02000504030000020004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5802" y="5392220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latin typeface="Futura Maxi CG Light" panose="02000504030000020004" pitchFamily="50" charset="0"/>
              </a:rPr>
              <a:t>United Kingdom </a:t>
            </a:r>
          </a:p>
        </p:txBody>
      </p:sp>
    </p:spTree>
    <p:extLst>
      <p:ext uri="{BB962C8B-B14F-4D97-AF65-F5344CB8AC3E}">
        <p14:creationId xmlns:p14="http://schemas.microsoft.com/office/powerpoint/2010/main" val="19994038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Legislature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327BA-B603-4F00-AF51-EDBE8733330E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A bicameral legislature created in  1993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21C69-E828-454B-BD13-20C5F0E01072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Federal Assembly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B0E33-F990-46BA-B021-3A0BD4988320}"/>
              </a:ext>
            </a:extLst>
          </p:cNvPr>
          <p:cNvSpPr/>
          <p:nvPr/>
        </p:nvSpPr>
        <p:spPr>
          <a:xfrm>
            <a:off x="6097426" y="2570922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Upper house is the Federation Council which represents federal units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63F73D-EAAA-4001-B150-0E34D3053EFC}"/>
              </a:ext>
            </a:extLst>
          </p:cNvPr>
          <p:cNvSpPr/>
          <p:nvPr/>
        </p:nvSpPr>
        <p:spPr>
          <a:xfrm>
            <a:off x="6097426" y="3372216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Lower house is the State Duma which represents the people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4C85EE-336D-4523-A533-E256CDA9058A}"/>
              </a:ext>
            </a:extLst>
          </p:cNvPr>
          <p:cNvSpPr/>
          <p:nvPr/>
        </p:nvSpPr>
        <p:spPr>
          <a:xfrm>
            <a:off x="6097426" y="4173510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Both must agree on legislation in order for it to pass.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BCDC5A-CDE8-4A2D-A5D0-050C60B1B467}"/>
              </a:ext>
            </a:extLst>
          </p:cNvPr>
          <p:cNvSpPr/>
          <p:nvPr/>
        </p:nvSpPr>
        <p:spPr>
          <a:xfrm>
            <a:off x="6097426" y="4966791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Deputies from both houses are granted immunity from criminal prosecution</a:t>
            </a:r>
          </a:p>
        </p:txBody>
      </p:sp>
    </p:spTree>
    <p:extLst>
      <p:ext uri="{BB962C8B-B14F-4D97-AF65-F5344CB8AC3E}">
        <p14:creationId xmlns:p14="http://schemas.microsoft.com/office/powerpoint/2010/main" val="31458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Legislature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327BA-B603-4F00-AF51-EDBE8733330E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In the early 1990s, parliament confronted Boris Yeltsin often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21C69-E828-454B-BD13-20C5F0E01072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Federal Assembly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B0E33-F990-46BA-B021-3A0BD4988320}"/>
              </a:ext>
            </a:extLst>
          </p:cNvPr>
          <p:cNvSpPr/>
          <p:nvPr/>
        </p:nvSpPr>
        <p:spPr>
          <a:xfrm>
            <a:off x="6097426" y="2570922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Since 2003, parliament has mostly cooperated with the president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63F73D-EAAA-4001-B150-0E34D3053EFC}"/>
              </a:ext>
            </a:extLst>
          </p:cNvPr>
          <p:cNvSpPr/>
          <p:nvPr/>
        </p:nvSpPr>
        <p:spPr>
          <a:xfrm>
            <a:off x="6097426" y="3372216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About 2/3 of the members have ties to United Russia, Putin’s party.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4C85EE-336D-4523-A533-E256CDA9058A}"/>
              </a:ext>
            </a:extLst>
          </p:cNvPr>
          <p:cNvSpPr/>
          <p:nvPr/>
        </p:nvSpPr>
        <p:spPr>
          <a:xfrm>
            <a:off x="6097426" y="4173510"/>
            <a:ext cx="4899073" cy="96833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Parties in parliament are isolated from the public, suffer low levels of popular respect, and are dominated by the elite</a:t>
            </a:r>
          </a:p>
        </p:txBody>
      </p:sp>
    </p:spTree>
    <p:extLst>
      <p:ext uri="{BB962C8B-B14F-4D97-AF65-F5344CB8AC3E}">
        <p14:creationId xmlns:p14="http://schemas.microsoft.com/office/powerpoint/2010/main" val="223543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Demographics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DE8F31-49D2-4EDE-9179-F7EB4C3F7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7" y="197177"/>
            <a:ext cx="9850922" cy="646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985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Legislature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327BA-B603-4F00-AF51-EDBE8733330E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450 members that are directly elected based on proportional representation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21C69-E828-454B-BD13-20C5F0E01072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Duma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B0E33-F990-46BA-B021-3A0BD4988320}"/>
              </a:ext>
            </a:extLst>
          </p:cNvPr>
          <p:cNvSpPr/>
          <p:nvPr/>
        </p:nvSpPr>
        <p:spPr>
          <a:xfrm>
            <a:off x="6097426" y="2570922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Duma is controlled overwhelmingly by the dominant party, United Russia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63F73D-EAAA-4001-B150-0E34D3053EFC}"/>
              </a:ext>
            </a:extLst>
          </p:cNvPr>
          <p:cNvSpPr/>
          <p:nvPr/>
        </p:nvSpPr>
        <p:spPr>
          <a:xfrm>
            <a:off x="6097426" y="3372216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It elects its own leadership, the speaker is from majority party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4C85EE-336D-4523-A533-E256CDA9058A}"/>
              </a:ext>
            </a:extLst>
          </p:cNvPr>
          <p:cNvSpPr/>
          <p:nvPr/>
        </p:nvSpPr>
        <p:spPr>
          <a:xfrm>
            <a:off x="6097426" y="4173510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32 committees are made from among the Duma to do the work of legislating</a:t>
            </a:r>
          </a:p>
        </p:txBody>
      </p:sp>
    </p:spTree>
    <p:extLst>
      <p:ext uri="{BB962C8B-B14F-4D97-AF65-F5344CB8AC3E}">
        <p14:creationId xmlns:p14="http://schemas.microsoft.com/office/powerpoint/2010/main" val="27936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Legislature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327BA-B603-4F00-AF51-EDBE8733330E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Women and workers are underrepresented in the Duma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21C69-E828-454B-BD13-20C5F0E01072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Duma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B0E33-F990-46BA-B021-3A0BD4988320}"/>
              </a:ext>
            </a:extLst>
          </p:cNvPr>
          <p:cNvSpPr/>
          <p:nvPr/>
        </p:nvSpPr>
        <p:spPr>
          <a:xfrm>
            <a:off x="6097426" y="2570922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In 1984, 1/3 of members were women, that was less than 10% by 2005.</a:t>
            </a:r>
          </a:p>
        </p:txBody>
      </p:sp>
    </p:spTree>
    <p:extLst>
      <p:ext uri="{BB962C8B-B14F-4D97-AF65-F5344CB8AC3E}">
        <p14:creationId xmlns:p14="http://schemas.microsoft.com/office/powerpoint/2010/main" val="349498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Legislature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327BA-B603-4F00-AF51-EDBE8733330E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Has two members from each of Russia’s federal regions &amp; republics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21C69-E828-454B-BD13-20C5F0E01072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Federation Council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B0E33-F990-46BA-B021-3A0BD4988320}"/>
              </a:ext>
            </a:extLst>
          </p:cNvPr>
          <p:cNvSpPr/>
          <p:nvPr/>
        </p:nvSpPr>
        <p:spPr>
          <a:xfrm>
            <a:off x="6097426" y="2570922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Its members are appointed, and often in exchange for political loyalty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C955F-DB83-4210-B3CF-527C8A0F34D1}"/>
              </a:ext>
            </a:extLst>
          </p:cNvPr>
          <p:cNvSpPr/>
          <p:nvPr/>
        </p:nvSpPr>
        <p:spPr>
          <a:xfrm>
            <a:off x="6097426" y="3372216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Parties do not play a major role in the Federation Council </a:t>
            </a:r>
          </a:p>
        </p:txBody>
      </p:sp>
    </p:spTree>
    <p:extLst>
      <p:ext uri="{BB962C8B-B14F-4D97-AF65-F5344CB8AC3E}">
        <p14:creationId xmlns:p14="http://schemas.microsoft.com/office/powerpoint/2010/main" val="33584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676444FC-D5D8-4467-8A06-ACD0C2760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 b="63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67" y="5392219"/>
            <a:ext cx="7834193" cy="1264588"/>
          </a:xfrm>
          <a:effectLst>
            <a:glow rad="114300">
              <a:schemeClr val="bg1">
                <a:lumMod val="65000"/>
                <a:lumOff val="35000"/>
                <a:alpha val="60000"/>
              </a:schemeClr>
            </a:glow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pPr algn="r">
              <a:lnSpc>
                <a:spcPct val="70000"/>
              </a:lnSpc>
            </a:pPr>
            <a:r>
              <a:rPr lang="en-US" sz="4200" dirty="0">
                <a:effectLst>
                  <a:glow rad="38100">
                    <a:schemeClr val="bg1">
                      <a:lumMod val="65000"/>
                      <a:lumOff val="35000"/>
                    </a:schemeClr>
                  </a:glow>
                </a:effectLst>
                <a:latin typeface="Futura Maxi CG Light" panose="02000504030000020004" pitchFamily="50" charset="0"/>
              </a:rPr>
              <a:t>Participation	</a:t>
            </a:r>
            <a:endParaRPr lang="en-US" sz="5000" dirty="0">
              <a:effectLst>
                <a:glow rad="38100">
                  <a:schemeClr val="bg1">
                    <a:lumMod val="65000"/>
                    <a:lumOff val="35000"/>
                  </a:schemeClr>
                </a:glow>
              </a:effectLst>
              <a:latin typeface="Futura Maxi CG Light" panose="02000504030000020004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5802" y="5392220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latin typeface="Futura Maxi CG Light" panose="02000504030000020004" pitchFamily="50" charset="0"/>
              </a:rPr>
              <a:t>United Kingdom</a:t>
            </a:r>
          </a:p>
        </p:txBody>
      </p:sp>
    </p:spTree>
    <p:extLst>
      <p:ext uri="{BB962C8B-B14F-4D97-AF65-F5344CB8AC3E}">
        <p14:creationId xmlns:p14="http://schemas.microsoft.com/office/powerpoint/2010/main" val="34942414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Political Parties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1662-5AAF-4A25-AB6A-1B723992E180}"/>
              </a:ext>
            </a:extLst>
          </p:cNvPr>
          <p:cNvSpPr/>
          <p:nvPr/>
        </p:nvSpPr>
        <p:spPr>
          <a:xfrm>
            <a:off x="6097427" y="1769628"/>
            <a:ext cx="4899073" cy="9293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Most important political change has been the shift from a one party system under Soviet rule to a multi party system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4425A-2C0E-44A0-9A45-204A748566AF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Old Party System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E5C33A-900F-4FE0-980A-C7673890043B}"/>
              </a:ext>
            </a:extLst>
          </p:cNvPr>
          <p:cNvSpPr/>
          <p:nvPr/>
        </p:nvSpPr>
        <p:spPr>
          <a:xfrm>
            <a:off x="6097426" y="2746236"/>
            <a:ext cx="4899073" cy="1189618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Communist Party dominated the state, but also the media, unions, education, and professional associations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02E6DA-361E-4486-96A6-5AEF0B44FF8B}"/>
              </a:ext>
            </a:extLst>
          </p:cNvPr>
          <p:cNvSpPr/>
          <p:nvPr/>
        </p:nvSpPr>
        <p:spPr>
          <a:xfrm>
            <a:off x="6097426" y="3983162"/>
            <a:ext cx="4899073" cy="966946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10% of all adults were party members, but there was nothing to make the party accountable to the people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2CA4DC-5ECA-4BBE-892A-7F424F740C86}"/>
              </a:ext>
            </a:extLst>
          </p:cNvPr>
          <p:cNvSpPr/>
          <p:nvPr/>
        </p:nvSpPr>
        <p:spPr>
          <a:xfrm>
            <a:off x="6097426" y="4997416"/>
            <a:ext cx="4899073" cy="966946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National elections were held for the first time in 1989, but new parties did not participate until 1993. </a:t>
            </a:r>
          </a:p>
        </p:txBody>
      </p:sp>
    </p:spTree>
    <p:extLst>
      <p:ext uri="{BB962C8B-B14F-4D97-AF65-F5344CB8AC3E}">
        <p14:creationId xmlns:p14="http://schemas.microsoft.com/office/powerpoint/2010/main" val="11701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Political Parties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1662-5AAF-4A25-AB6A-1B723992E180}"/>
              </a:ext>
            </a:extLst>
          </p:cNvPr>
          <p:cNvSpPr/>
          <p:nvPr/>
        </p:nvSpPr>
        <p:spPr>
          <a:xfrm>
            <a:off x="1146416" y="3429000"/>
            <a:ext cx="2503233" cy="157800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traditional left, critical of market reforms, and mildly nationalistic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4425A-2C0E-44A0-9A45-204A748566AF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 Party Spectrum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994D3D-59FC-493C-8BDE-C765CFD9905F}"/>
              </a:ext>
            </a:extLst>
          </p:cNvPr>
          <p:cNvSpPr/>
          <p:nvPr/>
        </p:nvSpPr>
        <p:spPr>
          <a:xfrm>
            <a:off x="3750468" y="3429000"/>
            <a:ext cx="2503233" cy="157800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Liberal/reform parties, support Western style market reform &amp; political norms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1934BA-AB80-465D-8F7A-3D0504D44491}"/>
              </a:ext>
            </a:extLst>
          </p:cNvPr>
          <p:cNvSpPr/>
          <p:nvPr/>
        </p:nvSpPr>
        <p:spPr>
          <a:xfrm>
            <a:off x="6354520" y="3429000"/>
            <a:ext cx="2503233" cy="157800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Centrist parties of power represent the political elite of Russia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B975E2-C09B-4C4A-A8A3-C16331132E72}"/>
              </a:ext>
            </a:extLst>
          </p:cNvPr>
          <p:cNvSpPr/>
          <p:nvPr/>
        </p:nvSpPr>
        <p:spPr>
          <a:xfrm>
            <a:off x="8958572" y="3429000"/>
            <a:ext cx="2503233" cy="157800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Nationalist/patriotic parties primarily focus on identity issues and nationalism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87D368-29B8-4A2D-A6FF-C77B936494FD}"/>
              </a:ext>
            </a:extLst>
          </p:cNvPr>
          <p:cNvSpPr/>
          <p:nvPr/>
        </p:nvSpPr>
        <p:spPr>
          <a:xfrm>
            <a:off x="6096000" y="1769629"/>
            <a:ext cx="5115339" cy="89154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Parties do not fit neatly on a left-right political spectrum</a:t>
            </a:r>
          </a:p>
        </p:txBody>
      </p:sp>
    </p:spTree>
    <p:extLst>
      <p:ext uri="{BB962C8B-B14F-4D97-AF65-F5344CB8AC3E}">
        <p14:creationId xmlns:p14="http://schemas.microsoft.com/office/powerpoint/2010/main" val="30559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Political Parties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1662-5AAF-4A25-AB6A-1B723992E180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United Russia has dominated Russian politics since 2003.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4425A-2C0E-44A0-9A45-204A748566AF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United Russia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85E7B-CF8F-4177-9B5C-C78172BACC1C}"/>
              </a:ext>
            </a:extLst>
          </p:cNvPr>
          <p:cNvSpPr/>
          <p:nvPr/>
        </p:nvSpPr>
        <p:spPr>
          <a:xfrm>
            <a:off x="6097427" y="2621413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It rose to prominence with Putin in elections in 1999 and 2000.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4C97A-5869-4081-B3B7-A8AA7C168EC2}"/>
              </a:ext>
            </a:extLst>
          </p:cNvPr>
          <p:cNvSpPr/>
          <p:nvPr/>
        </p:nvSpPr>
        <p:spPr>
          <a:xfrm>
            <a:off x="6096000" y="347319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In 2008 they made the position of party chairman for Vladimir Putin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A149E5-FC9F-4037-864D-2D1CA2C5F29A}"/>
              </a:ext>
            </a:extLst>
          </p:cNvPr>
          <p:cNvSpPr/>
          <p:nvPr/>
        </p:nvSpPr>
        <p:spPr>
          <a:xfrm>
            <a:off x="6095999" y="4324983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United Russia is the main source of political support for Putin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63146-DCC6-4C18-AE42-58D1DB29067B}"/>
              </a:ext>
            </a:extLst>
          </p:cNvPr>
          <p:cNvSpPr/>
          <p:nvPr/>
        </p:nvSpPr>
        <p:spPr>
          <a:xfrm>
            <a:off x="6095999" y="517676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party is essentially a political machine that controls regional elites</a:t>
            </a:r>
          </a:p>
        </p:txBody>
      </p:sp>
    </p:spTree>
    <p:extLst>
      <p:ext uri="{BB962C8B-B14F-4D97-AF65-F5344CB8AC3E}">
        <p14:creationId xmlns:p14="http://schemas.microsoft.com/office/powerpoint/2010/main" val="373883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Political Parties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1662-5AAF-4A25-AB6A-1B723992E180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party is focused on winning prominent people’s support.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4425A-2C0E-44A0-9A45-204A748566AF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United Russia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85E7B-CF8F-4177-9B5C-C78172BACC1C}"/>
              </a:ext>
            </a:extLst>
          </p:cNvPr>
          <p:cNvSpPr/>
          <p:nvPr/>
        </p:nvSpPr>
        <p:spPr>
          <a:xfrm>
            <a:off x="6097427" y="2621413"/>
            <a:ext cx="4899073" cy="1287978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It is centrally controlled and gains control over the regions because Putin has the power to appoint the governors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A149E5-FC9F-4037-864D-2D1CA2C5F29A}"/>
              </a:ext>
            </a:extLst>
          </p:cNvPr>
          <p:cNvSpPr/>
          <p:nvPr/>
        </p:nvSpPr>
        <p:spPr>
          <a:xfrm>
            <a:off x="6095999" y="4039395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party does not really present a platform or program of legislation</a:t>
            </a:r>
          </a:p>
        </p:txBody>
      </p:sp>
    </p:spTree>
    <p:extLst>
      <p:ext uri="{BB962C8B-B14F-4D97-AF65-F5344CB8AC3E}">
        <p14:creationId xmlns:p14="http://schemas.microsoft.com/office/powerpoint/2010/main" val="354274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Political Parties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1662-5AAF-4A25-AB6A-1B723992E180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only party that could be considered an opposition force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4425A-2C0E-44A0-9A45-204A748566AF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Communist Party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85E7B-CF8F-4177-9B5C-C78172BACC1C}"/>
              </a:ext>
            </a:extLst>
          </p:cNvPr>
          <p:cNvSpPr/>
          <p:nvPr/>
        </p:nvSpPr>
        <p:spPr>
          <a:xfrm>
            <a:off x="6097427" y="2621413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Its strength has steadily declined since the elections of the early 1990s.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A149E5-FC9F-4037-864D-2D1CA2C5F29A}"/>
              </a:ext>
            </a:extLst>
          </p:cNvPr>
          <p:cNvSpPr/>
          <p:nvPr/>
        </p:nvSpPr>
        <p:spPr>
          <a:xfrm>
            <a:off x="6097427" y="3473198"/>
            <a:ext cx="4899073" cy="121807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Its goals are democracy, justice, equality, patriotism, internationalism, and socialist renewal, but not really advocating a return to communist govt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9D0DCB-D5A3-4365-BB13-246F0F01F3BC}"/>
              </a:ext>
            </a:extLst>
          </p:cNvPr>
          <p:cNvSpPr/>
          <p:nvPr/>
        </p:nvSpPr>
        <p:spPr>
          <a:xfrm>
            <a:off x="6097427" y="4821274"/>
            <a:ext cx="4899073" cy="121807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Supported mostly by older Russians, the economically disadvantaged, and rural Russians – those who have adapted less successfully to changes.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20307E-6632-4A2B-83F9-4B117CCC1404}"/>
              </a:ext>
            </a:extLst>
          </p:cNvPr>
          <p:cNvSpPr/>
          <p:nvPr/>
        </p:nvSpPr>
        <p:spPr>
          <a:xfrm>
            <a:off x="6097427" y="6136220"/>
            <a:ext cx="4899073" cy="609138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Futura Maxi CG Light" pitchFamily="50" charset="0"/>
              </a:rPr>
              <a:t>It has been unable to find a likeable political leader or support from the young</a:t>
            </a:r>
          </a:p>
        </p:txBody>
      </p:sp>
    </p:spTree>
    <p:extLst>
      <p:ext uri="{BB962C8B-B14F-4D97-AF65-F5344CB8AC3E}">
        <p14:creationId xmlns:p14="http://schemas.microsoft.com/office/powerpoint/2010/main" val="19497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8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Political Parties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1662-5AAF-4A25-AB6A-1B723992E180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It’s not really liberal or democratic!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4425A-2C0E-44A0-9A45-204A748566AF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Liberal Democratic  Party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85E7B-CF8F-4177-9B5C-C78172BACC1C}"/>
              </a:ext>
            </a:extLst>
          </p:cNvPr>
          <p:cNvSpPr/>
          <p:nvPr/>
        </p:nvSpPr>
        <p:spPr>
          <a:xfrm>
            <a:off x="6097427" y="2621413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Its populist and nationalist and it appeals to anti-western sentiments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A149E5-FC9F-4037-864D-2D1CA2C5F29A}"/>
              </a:ext>
            </a:extLst>
          </p:cNvPr>
          <p:cNvSpPr/>
          <p:nvPr/>
        </p:nvSpPr>
        <p:spPr>
          <a:xfrm>
            <a:off x="6097427" y="347319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It gets its support from working class men and from some military personnel</a:t>
            </a:r>
          </a:p>
        </p:txBody>
      </p:sp>
    </p:spTree>
    <p:extLst>
      <p:ext uri="{BB962C8B-B14F-4D97-AF65-F5344CB8AC3E}">
        <p14:creationId xmlns:p14="http://schemas.microsoft.com/office/powerpoint/2010/main" val="39126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Demographics</a:t>
            </a:r>
          </a:p>
        </p:txBody>
      </p:sp>
      <p:pic>
        <p:nvPicPr>
          <p:cNvPr id="6146" name="Picture 2" descr="Image result for population of russia 2016">
            <a:extLst>
              <a:ext uri="{FF2B5EF4-FFF2-40B4-BE49-F238E27FC236}">
                <a16:creationId xmlns:a16="http://schemas.microsoft.com/office/drawing/2014/main" id="{B103F119-DC53-4BEE-943B-7EE1F50F7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8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10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Political Parties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1662-5AAF-4A25-AB6A-1B723992E180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Brought a few smaller parties together under one larger party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4425A-2C0E-44A0-9A45-204A748566AF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A Just Russia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85E7B-CF8F-4177-9B5C-C78172BACC1C}"/>
              </a:ext>
            </a:extLst>
          </p:cNvPr>
          <p:cNvSpPr/>
          <p:nvPr/>
        </p:nvSpPr>
        <p:spPr>
          <a:xfrm>
            <a:off x="6097427" y="2621413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May be kind of a fake party.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A149E5-FC9F-4037-864D-2D1CA2C5F29A}"/>
              </a:ext>
            </a:extLst>
          </p:cNvPr>
          <p:cNvSpPr/>
          <p:nvPr/>
        </p:nvSpPr>
        <p:spPr>
          <a:xfrm>
            <a:off x="6097427" y="3473198"/>
            <a:ext cx="4899073" cy="1006037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People think it was formed just so that there could be proof of real competition in Russia’s election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0141D-5BD1-418A-A487-BEE82A0A79E0}"/>
              </a:ext>
            </a:extLst>
          </p:cNvPr>
          <p:cNvSpPr/>
          <p:nvPr/>
        </p:nvSpPr>
        <p:spPr>
          <a:xfrm>
            <a:off x="6097427" y="4609239"/>
            <a:ext cx="4899073" cy="1006037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It shows competition exists while undermining the other opposition parties that could threaten United Russia</a:t>
            </a:r>
          </a:p>
        </p:txBody>
      </p:sp>
    </p:spTree>
    <p:extLst>
      <p:ext uri="{BB962C8B-B14F-4D97-AF65-F5344CB8AC3E}">
        <p14:creationId xmlns:p14="http://schemas.microsoft.com/office/powerpoint/2010/main" val="7832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Political Parties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1662-5AAF-4A25-AB6A-1B723992E180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These parties have been marginalized since 2003.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4425A-2C0E-44A0-9A45-204A748566AF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Liberal reform parties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85E7B-CF8F-4177-9B5C-C78172BACC1C}"/>
              </a:ext>
            </a:extLst>
          </p:cNvPr>
          <p:cNvSpPr/>
          <p:nvPr/>
        </p:nvSpPr>
        <p:spPr>
          <a:xfrm>
            <a:off x="6097427" y="2621413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They’ve changed party names over and over.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A149E5-FC9F-4037-864D-2D1CA2C5F29A}"/>
              </a:ext>
            </a:extLst>
          </p:cNvPr>
          <p:cNvSpPr/>
          <p:nvPr/>
        </p:nvSpPr>
        <p:spPr>
          <a:xfrm>
            <a:off x="6097427" y="3473198"/>
            <a:ext cx="4899073" cy="113604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They are committed to liberal values, such as limited economic role for the state, support for free market, and protection of individual liberties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0141D-5BD1-418A-A487-BEE82A0A79E0}"/>
              </a:ext>
            </a:extLst>
          </p:cNvPr>
          <p:cNvSpPr/>
          <p:nvPr/>
        </p:nvSpPr>
        <p:spPr>
          <a:xfrm>
            <a:off x="6097427" y="4739244"/>
            <a:ext cx="4899073" cy="7074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People reject their ideas because of how these ideas worked out in the 90s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D6041-2778-4351-9ED5-310CD63B0C61}"/>
              </a:ext>
            </a:extLst>
          </p:cNvPr>
          <p:cNvSpPr/>
          <p:nvPr/>
        </p:nvSpPr>
        <p:spPr>
          <a:xfrm>
            <a:off x="6097427" y="5576648"/>
            <a:ext cx="4899073" cy="96992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Since they haven’t run under a consistent party name, they haven’t been able to attract a real following</a:t>
            </a:r>
          </a:p>
        </p:txBody>
      </p:sp>
    </p:spTree>
    <p:extLst>
      <p:ext uri="{BB962C8B-B14F-4D97-AF65-F5344CB8AC3E}">
        <p14:creationId xmlns:p14="http://schemas.microsoft.com/office/powerpoint/2010/main" val="8512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8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Elections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1662-5AAF-4A25-AB6A-1B723992E180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Turnout his usually between 60% &amp; 70%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4425A-2C0E-44A0-9A45-204A748566AF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Elections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85E7B-CF8F-4177-9B5C-C78172BACC1C}"/>
              </a:ext>
            </a:extLst>
          </p:cNvPr>
          <p:cNvSpPr/>
          <p:nvPr/>
        </p:nvSpPr>
        <p:spPr>
          <a:xfrm>
            <a:off x="6097427" y="2621413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Political leadership wants turnout to be high so elections appear legitimate.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A149E5-FC9F-4037-864D-2D1CA2C5F29A}"/>
              </a:ext>
            </a:extLst>
          </p:cNvPr>
          <p:cNvSpPr/>
          <p:nvPr/>
        </p:nvSpPr>
        <p:spPr>
          <a:xfrm>
            <a:off x="6097427" y="3473198"/>
            <a:ext cx="4899073" cy="113604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Duma is elected by proportional representation for parties that get at least 7% of the votes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0141D-5BD1-418A-A487-BEE82A0A79E0}"/>
              </a:ext>
            </a:extLst>
          </p:cNvPr>
          <p:cNvSpPr/>
          <p:nvPr/>
        </p:nvSpPr>
        <p:spPr>
          <a:xfrm>
            <a:off x="6097427" y="4739244"/>
            <a:ext cx="4899073" cy="7074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Parties must also have affiliates in more than half of the regions of Russia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D6041-2778-4351-9ED5-310CD63B0C61}"/>
              </a:ext>
            </a:extLst>
          </p:cNvPr>
          <p:cNvSpPr/>
          <p:nvPr/>
        </p:nvSpPr>
        <p:spPr>
          <a:xfrm>
            <a:off x="6097427" y="5576648"/>
            <a:ext cx="4899073" cy="96992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Media coverage favors United Russia and there has been no real transfer of power so does not appear democratic</a:t>
            </a:r>
          </a:p>
        </p:txBody>
      </p:sp>
    </p:spTree>
    <p:extLst>
      <p:ext uri="{BB962C8B-B14F-4D97-AF65-F5344CB8AC3E}">
        <p14:creationId xmlns:p14="http://schemas.microsoft.com/office/powerpoint/2010/main" val="293815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8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Political Culture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1662-5AAF-4A25-AB6A-1B723992E180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50" dirty="0">
                <a:latin typeface="Futura Maxi CG Light" pitchFamily="50" charset="0"/>
              </a:rPr>
              <a:t>Tsarist period attitudes have tremendous influence on political culture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4425A-2C0E-44A0-9A45-204A748566AF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Political Culture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85E7B-CF8F-4177-9B5C-C78172BACC1C}"/>
              </a:ext>
            </a:extLst>
          </p:cNvPr>
          <p:cNvSpPr/>
          <p:nvPr/>
        </p:nvSpPr>
        <p:spPr>
          <a:xfrm>
            <a:off x="6097427" y="2621413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There’s a tradition of personalistic authority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A149E5-FC9F-4037-864D-2D1CA2C5F29A}"/>
              </a:ext>
            </a:extLst>
          </p:cNvPr>
          <p:cNvSpPr/>
          <p:nvPr/>
        </p:nvSpPr>
        <p:spPr>
          <a:xfrm>
            <a:off x="6097427" y="3473199"/>
            <a:ext cx="4899073" cy="7074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Russians expect highly centralized leadership.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0141D-5BD1-418A-A487-BEE82A0A79E0}"/>
              </a:ext>
            </a:extLst>
          </p:cNvPr>
          <p:cNvSpPr/>
          <p:nvPr/>
        </p:nvSpPr>
        <p:spPr>
          <a:xfrm>
            <a:off x="6097427" y="4310604"/>
            <a:ext cx="4899073" cy="96992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1990s brought Western political ideas, but people are skeptical of “imported culture”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D6041-2778-4351-9ED5-310CD63B0C61}"/>
              </a:ext>
            </a:extLst>
          </p:cNvPr>
          <p:cNvSpPr/>
          <p:nvPr/>
        </p:nvSpPr>
        <p:spPr>
          <a:xfrm>
            <a:off x="6097427" y="5421268"/>
            <a:ext cx="4899073" cy="143673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Putin has introduced the concept of sovereign democracy, emphasizing the importance of adapting democracy to Russian traditions and conditions instead of Western models.</a:t>
            </a:r>
          </a:p>
        </p:txBody>
      </p:sp>
    </p:spTree>
    <p:extLst>
      <p:ext uri="{BB962C8B-B14F-4D97-AF65-F5344CB8AC3E}">
        <p14:creationId xmlns:p14="http://schemas.microsoft.com/office/powerpoint/2010/main" val="198653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8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Political Culture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1662-5AAF-4A25-AB6A-1B723992E180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50" dirty="0">
                <a:latin typeface="Futura Maxi CG Light" pitchFamily="50" charset="0"/>
              </a:rPr>
              <a:t>Soviet Union was only 50% Russian, but many ethnic minority states broke away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4425A-2C0E-44A0-9A45-204A748566AF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Ethnicity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85E7B-CF8F-4177-9B5C-C78172BACC1C}"/>
              </a:ext>
            </a:extLst>
          </p:cNvPr>
          <p:cNvSpPr/>
          <p:nvPr/>
        </p:nvSpPr>
        <p:spPr>
          <a:xfrm>
            <a:off x="6097427" y="2621413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Russians make up 80% of the population now.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A149E5-FC9F-4037-864D-2D1CA2C5F29A}"/>
              </a:ext>
            </a:extLst>
          </p:cNvPr>
          <p:cNvSpPr/>
          <p:nvPr/>
        </p:nvSpPr>
        <p:spPr>
          <a:xfrm>
            <a:off x="6097427" y="3473199"/>
            <a:ext cx="4899073" cy="116506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Largest minority group is Tartars, a Muslim group.  Other Muslims are concentrated in the northern Caucus region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D6041-2778-4351-9ED5-310CD63B0C61}"/>
              </a:ext>
            </a:extLst>
          </p:cNvPr>
          <p:cNvSpPr/>
          <p:nvPr/>
        </p:nvSpPr>
        <p:spPr>
          <a:xfrm>
            <a:off x="6097427" y="4768266"/>
            <a:ext cx="4899073" cy="83740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Russian nationalism is contributing to a rise in anti-Semitism and anti-Muslim attitudes.</a:t>
            </a:r>
          </a:p>
        </p:txBody>
      </p:sp>
    </p:spTree>
    <p:extLst>
      <p:ext uri="{BB962C8B-B14F-4D97-AF65-F5344CB8AC3E}">
        <p14:creationId xmlns:p14="http://schemas.microsoft.com/office/powerpoint/2010/main" val="73744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Political Culture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1662-5AAF-4A25-AB6A-1B723992E180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50" dirty="0">
                <a:latin typeface="Futura Maxi CG Light" pitchFamily="50" charset="0"/>
              </a:rPr>
              <a:t>Russian Orthodox Christianity is the dominant religion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4425A-2C0E-44A0-9A45-204A748566AF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Religion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85E7B-CF8F-4177-9B5C-C78172BACC1C}"/>
              </a:ext>
            </a:extLst>
          </p:cNvPr>
          <p:cNvSpPr/>
          <p:nvPr/>
        </p:nvSpPr>
        <p:spPr>
          <a:xfrm>
            <a:off x="6097427" y="2621413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A 1997 law made it harder for new religious groups to organize in Russia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A149E5-FC9F-4037-864D-2D1CA2C5F29A}"/>
              </a:ext>
            </a:extLst>
          </p:cNvPr>
          <p:cNvSpPr/>
          <p:nvPr/>
        </p:nvSpPr>
        <p:spPr>
          <a:xfrm>
            <a:off x="6097427" y="3473199"/>
            <a:ext cx="4899073" cy="1006036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This impacted mostly Western religions that were beginning to organize in Russia after the dissolution of the USSR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D6041-2778-4351-9ED5-310CD63B0C61}"/>
              </a:ext>
            </a:extLst>
          </p:cNvPr>
          <p:cNvSpPr/>
          <p:nvPr/>
        </p:nvSpPr>
        <p:spPr>
          <a:xfrm>
            <a:off x="6097427" y="4609240"/>
            <a:ext cx="4899073" cy="1006036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Russian Orthodox Church pushed for this law and it helps them maintain a privileged status in Russia</a:t>
            </a:r>
          </a:p>
        </p:txBody>
      </p:sp>
    </p:spTree>
    <p:extLst>
      <p:ext uri="{BB962C8B-B14F-4D97-AF65-F5344CB8AC3E}">
        <p14:creationId xmlns:p14="http://schemas.microsoft.com/office/powerpoint/2010/main" val="207747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Political Culture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1662-5AAF-4A25-AB6A-1B723992E180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50" dirty="0">
                <a:latin typeface="Futura Maxi CG Light" pitchFamily="50" charset="0"/>
              </a:rPr>
              <a:t>Gender roles tend to reflect traditional family values.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4425A-2C0E-44A0-9A45-204A748566AF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Women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85E7B-CF8F-4177-9B5C-C78172BACC1C}"/>
              </a:ext>
            </a:extLst>
          </p:cNvPr>
          <p:cNvSpPr/>
          <p:nvPr/>
        </p:nvSpPr>
        <p:spPr>
          <a:xfrm>
            <a:off x="6097427" y="2621413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Feminism is not popular or part of accepted social roles for women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A149E5-FC9F-4037-864D-2D1CA2C5F29A}"/>
              </a:ext>
            </a:extLst>
          </p:cNvPr>
          <p:cNvSpPr/>
          <p:nvPr/>
        </p:nvSpPr>
        <p:spPr>
          <a:xfrm>
            <a:off x="6097427" y="3473199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Women in media are likely to be portrayed as sex objects.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D6041-2778-4351-9ED5-310CD63B0C61}"/>
              </a:ext>
            </a:extLst>
          </p:cNvPr>
          <p:cNvSpPr/>
          <p:nvPr/>
        </p:nvSpPr>
        <p:spPr>
          <a:xfrm>
            <a:off x="6097427" y="4324985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Increasing numbers of young women are turning to prostitution</a:t>
            </a:r>
          </a:p>
        </p:txBody>
      </p:sp>
    </p:spTree>
    <p:extLst>
      <p:ext uri="{BB962C8B-B14F-4D97-AF65-F5344CB8AC3E}">
        <p14:creationId xmlns:p14="http://schemas.microsoft.com/office/powerpoint/2010/main" val="6783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Political Culture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1662-5AAF-4A25-AB6A-1B723992E180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50" dirty="0">
                <a:latin typeface="Futura Maxi CG Light" pitchFamily="50" charset="0"/>
              </a:rPr>
              <a:t>Social class was a dominant theme in Soviet Russia.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4425A-2C0E-44A0-9A45-204A748566AF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Social Class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85E7B-CF8F-4177-9B5C-C78172BACC1C}"/>
              </a:ext>
            </a:extLst>
          </p:cNvPr>
          <p:cNvSpPr/>
          <p:nvPr/>
        </p:nvSpPr>
        <p:spPr>
          <a:xfrm>
            <a:off x="6097427" y="2621413"/>
            <a:ext cx="4899073" cy="9964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In </a:t>
            </a:r>
            <a:r>
              <a:rPr lang="en-US" sz="1900" dirty="0" err="1">
                <a:latin typeface="Futura Maxi CG Light" pitchFamily="50" charset="0"/>
              </a:rPr>
              <a:t>postcommunist</a:t>
            </a:r>
            <a:r>
              <a:rPr lang="en-US" sz="1900" dirty="0">
                <a:latin typeface="Futura Maxi CG Light" pitchFamily="50" charset="0"/>
              </a:rPr>
              <a:t> Russia, people do not trust politicians who claim to represent the working class.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D6041-2778-4351-9ED5-310CD63B0C61}"/>
              </a:ext>
            </a:extLst>
          </p:cNvPr>
          <p:cNvSpPr/>
          <p:nvPr/>
        </p:nvSpPr>
        <p:spPr>
          <a:xfrm>
            <a:off x="6097427" y="3747847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Unions are not supported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E89706-E65E-4F74-8807-DB003C52B79F}"/>
              </a:ext>
            </a:extLst>
          </p:cNvPr>
          <p:cNvSpPr/>
          <p:nvPr/>
        </p:nvSpPr>
        <p:spPr>
          <a:xfrm>
            <a:off x="6097427" y="4599631"/>
            <a:ext cx="4899073" cy="939777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Even the Communist Party does not express itself as advocating for the working class</a:t>
            </a:r>
          </a:p>
        </p:txBody>
      </p:sp>
    </p:spTree>
    <p:extLst>
      <p:ext uri="{BB962C8B-B14F-4D97-AF65-F5344CB8AC3E}">
        <p14:creationId xmlns:p14="http://schemas.microsoft.com/office/powerpoint/2010/main" val="29298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0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Political Culture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1662-5AAF-4A25-AB6A-1B723992E180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50" dirty="0">
                <a:latin typeface="Futura Maxi CG Light" pitchFamily="50" charset="0"/>
              </a:rPr>
              <a:t>In 2006 Putin made laws that denied many new public organizations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4425A-2C0E-44A0-9A45-204A748566AF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NGOs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85E7B-CF8F-4177-9B5C-C78172BACC1C}"/>
              </a:ext>
            </a:extLst>
          </p:cNvPr>
          <p:cNvSpPr/>
          <p:nvPr/>
        </p:nvSpPr>
        <p:spPr>
          <a:xfrm>
            <a:off x="6097427" y="2621413"/>
            <a:ext cx="4899073" cy="9964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Existing ones have to report to the government, especially if they get money from foreign 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D6041-2778-4351-9ED5-310CD63B0C61}"/>
              </a:ext>
            </a:extLst>
          </p:cNvPr>
          <p:cNvSpPr/>
          <p:nvPr/>
        </p:nvSpPr>
        <p:spPr>
          <a:xfrm>
            <a:off x="6097427" y="3747847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government can monitor the actions of these groups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E89706-E65E-4F74-8807-DB003C52B79F}"/>
              </a:ext>
            </a:extLst>
          </p:cNvPr>
          <p:cNvSpPr/>
          <p:nvPr/>
        </p:nvSpPr>
        <p:spPr>
          <a:xfrm>
            <a:off x="6097427" y="4599632"/>
            <a:ext cx="4899073" cy="72178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This was justified as necessary to stop terrorist threats.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2EE0F-AACA-4DB4-852F-0AE48FD74117}"/>
              </a:ext>
            </a:extLst>
          </p:cNvPr>
          <p:cNvSpPr/>
          <p:nvPr/>
        </p:nvSpPr>
        <p:spPr>
          <a:xfrm>
            <a:off x="6097427" y="5485215"/>
            <a:ext cx="4899073" cy="72178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Govt tries to channel public activism through official forums</a:t>
            </a:r>
          </a:p>
        </p:txBody>
      </p:sp>
    </p:spTree>
    <p:extLst>
      <p:ext uri="{BB962C8B-B14F-4D97-AF65-F5344CB8AC3E}">
        <p14:creationId xmlns:p14="http://schemas.microsoft.com/office/powerpoint/2010/main" val="54400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0" grpId="0" animBg="1"/>
      <p:bldP spid="11" grpId="0" animBg="1"/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Political Culture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1662-5AAF-4A25-AB6A-1B723992E180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Futura Maxi CG Light" pitchFamily="50" charset="0"/>
              </a:rPr>
              <a:t>In 2001 the Civic Forum was organized and in 2005 the Public Chamber was added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4425A-2C0E-44A0-9A45-204A748566AF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Public Chamber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85E7B-CF8F-4177-9B5C-C78172BACC1C}"/>
              </a:ext>
            </a:extLst>
          </p:cNvPr>
          <p:cNvSpPr/>
          <p:nvPr/>
        </p:nvSpPr>
        <p:spPr>
          <a:xfrm>
            <a:off x="6097427" y="2621413"/>
            <a:ext cx="4899073" cy="9964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These allow the public to consult and give input to the government about policies and political issues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D6041-2778-4351-9ED5-310CD63B0C61}"/>
              </a:ext>
            </a:extLst>
          </p:cNvPr>
          <p:cNvSpPr/>
          <p:nvPr/>
        </p:nvSpPr>
        <p:spPr>
          <a:xfrm>
            <a:off x="6097427" y="3747847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This allows the government to co-opt public activists from more disruption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E89706-E65E-4F74-8807-DB003C52B79F}"/>
              </a:ext>
            </a:extLst>
          </p:cNvPr>
          <p:cNvSpPr/>
          <p:nvPr/>
        </p:nvSpPr>
        <p:spPr>
          <a:xfrm>
            <a:off x="6097427" y="4599632"/>
            <a:ext cx="4899073" cy="1310838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This does allow citizens to interact with the government and express their desires, but in a way that is controlled by the government</a:t>
            </a:r>
          </a:p>
        </p:txBody>
      </p:sp>
    </p:spTree>
    <p:extLst>
      <p:ext uri="{BB962C8B-B14F-4D97-AF65-F5344CB8AC3E}">
        <p14:creationId xmlns:p14="http://schemas.microsoft.com/office/powerpoint/2010/main" val="129199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Demographics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207910-6425-4CCA-938F-B7A2EADBE9AA}"/>
              </a:ext>
            </a:extLst>
          </p:cNvPr>
          <p:cNvSpPr/>
          <p:nvPr/>
        </p:nvSpPr>
        <p:spPr>
          <a:xfrm>
            <a:off x="371060" y="4066161"/>
            <a:ext cx="3419062" cy="124769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utura Maxi CG Light" pitchFamily="50" charset="0"/>
              </a:rPr>
              <a:t>Lots of discrepancy in counting the number of Muslims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FC5B9-5A0B-4877-B811-0EA9C5816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065" y="1919309"/>
            <a:ext cx="7700135" cy="46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9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Political Culture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1662-5AAF-4A25-AB6A-1B723992E180}"/>
              </a:ext>
            </a:extLst>
          </p:cNvPr>
          <p:cNvSpPr/>
          <p:nvPr/>
        </p:nvSpPr>
        <p:spPr>
          <a:xfrm>
            <a:off x="6097427" y="1769628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TV coverage is subject to direct influence from the government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4425A-2C0E-44A0-9A45-204A748566AF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Media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85E7B-CF8F-4177-9B5C-C78172BACC1C}"/>
              </a:ext>
            </a:extLst>
          </p:cNvPr>
          <p:cNvSpPr/>
          <p:nvPr/>
        </p:nvSpPr>
        <p:spPr>
          <a:xfrm>
            <a:off x="6097427" y="2621413"/>
            <a:ext cx="4899073" cy="99643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Newspapers &amp; independent journalists, and some independent sources are critical of the </a:t>
            </a:r>
            <a:r>
              <a:rPr lang="en-US" sz="1900" dirty="0" err="1">
                <a:latin typeface="Futura Maxi CG Light" pitchFamily="50" charset="0"/>
              </a:rPr>
              <a:t>govenrment</a:t>
            </a:r>
            <a:endParaRPr lang="en-US" sz="1900" dirty="0">
              <a:latin typeface="Futura Maxi CG Light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D6041-2778-4351-9ED5-310CD63B0C61}"/>
              </a:ext>
            </a:extLst>
          </p:cNvPr>
          <p:cNvSpPr/>
          <p:nvPr/>
        </p:nvSpPr>
        <p:spPr>
          <a:xfrm>
            <a:off x="6097427" y="3747847"/>
            <a:ext cx="4899073" cy="72178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52 journalists have been murdered since 1992 (according to the text)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E89706-E65E-4F74-8807-DB003C52B79F}"/>
              </a:ext>
            </a:extLst>
          </p:cNvPr>
          <p:cNvSpPr/>
          <p:nvPr/>
        </p:nvSpPr>
        <p:spPr>
          <a:xfrm>
            <a:off x="6097427" y="4599632"/>
            <a:ext cx="4899073" cy="120482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More outlets are controlled by industrial groups close to Putin.  Independent media sources have declined dramatically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11E52-1DD3-4F5B-B3DA-3CAF7555DB54}"/>
              </a:ext>
            </a:extLst>
          </p:cNvPr>
          <p:cNvSpPr/>
          <p:nvPr/>
        </p:nvSpPr>
        <p:spPr>
          <a:xfrm>
            <a:off x="6096000" y="5934456"/>
            <a:ext cx="4899073" cy="72178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Russia ranks 140</a:t>
            </a:r>
            <a:r>
              <a:rPr lang="en-US" sz="1900" baseline="30000" dirty="0">
                <a:latin typeface="Futura Maxi CG Light" pitchFamily="50" charset="0"/>
              </a:rPr>
              <a:t>th</a:t>
            </a:r>
            <a:r>
              <a:rPr lang="en-US" sz="1900" dirty="0">
                <a:latin typeface="Futura Maxi CG Light" pitchFamily="50" charset="0"/>
              </a:rPr>
              <a:t> of 178 in ranking of press freedom.</a:t>
            </a:r>
          </a:p>
        </p:txBody>
      </p:sp>
    </p:spTree>
    <p:extLst>
      <p:ext uri="{BB962C8B-B14F-4D97-AF65-F5344CB8AC3E}">
        <p14:creationId xmlns:p14="http://schemas.microsoft.com/office/powerpoint/2010/main" val="248790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0" grpId="0" animBg="1"/>
      <p:bldP spid="11" grpId="0" animBg="1"/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transport, person&#10;&#10;Description generated with high confidence">
            <a:extLst>
              <a:ext uri="{FF2B5EF4-FFF2-40B4-BE49-F238E27FC236}">
                <a16:creationId xmlns:a16="http://schemas.microsoft.com/office/drawing/2014/main" id="{A984F0E2-2A05-4714-A84E-62101E7B5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 b="8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67" y="5392219"/>
            <a:ext cx="7834193" cy="1264588"/>
          </a:xfrm>
          <a:effectLst>
            <a:glow rad="114300">
              <a:schemeClr val="bg1">
                <a:lumMod val="65000"/>
                <a:lumOff val="35000"/>
                <a:alpha val="60000"/>
              </a:schemeClr>
            </a:glow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pPr algn="r">
              <a:lnSpc>
                <a:spcPct val="70000"/>
              </a:lnSpc>
            </a:pPr>
            <a:r>
              <a:rPr lang="en-US" sz="4200" dirty="0">
                <a:effectLst>
                  <a:glow rad="38100">
                    <a:schemeClr val="bg1">
                      <a:lumMod val="65000"/>
                      <a:lumOff val="35000"/>
                    </a:schemeClr>
                  </a:glow>
                </a:effectLst>
                <a:latin typeface="Futura Maxi CG Light" panose="02000504030000020004" pitchFamily="50" charset="0"/>
              </a:rPr>
              <a:t>Developing Political Issues</a:t>
            </a:r>
            <a:endParaRPr lang="en-US" sz="5000" dirty="0">
              <a:effectLst>
                <a:glow rad="38100">
                  <a:schemeClr val="bg1">
                    <a:lumMod val="65000"/>
                    <a:lumOff val="35000"/>
                  </a:schemeClr>
                </a:glow>
              </a:effectLst>
              <a:latin typeface="Futura Maxi CG Light" panose="02000504030000020004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5802" y="5392220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latin typeface="Futura Maxi CG Light" panose="02000504030000020004" pitchFamily="50" charset="0"/>
              </a:rPr>
              <a:t>United Kingdom </a:t>
            </a:r>
          </a:p>
        </p:txBody>
      </p:sp>
    </p:spTree>
    <p:extLst>
      <p:ext uri="{BB962C8B-B14F-4D97-AF65-F5344CB8AC3E}">
        <p14:creationId xmlns:p14="http://schemas.microsoft.com/office/powerpoint/2010/main" val="22497375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Current Challenges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7B12F-CFFA-4EF3-8780-1865903B5462}"/>
              </a:ext>
            </a:extLst>
          </p:cNvPr>
          <p:cNvSpPr/>
          <p:nvPr/>
        </p:nvSpPr>
        <p:spPr>
          <a:xfrm>
            <a:off x="6097427" y="1769628"/>
            <a:ext cx="4899073" cy="89154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Moscow resents Western dominance &amp; is relatively powerless in affecting global developments (*text)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B78FA-80F5-4853-A8BA-627356A10B4A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International Role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83D2EE-41FC-4009-9F49-8F2D01238773}"/>
              </a:ext>
            </a:extLst>
          </p:cNvPr>
          <p:cNvSpPr/>
          <p:nvPr/>
        </p:nvSpPr>
        <p:spPr>
          <a:xfrm>
            <a:off x="6097426" y="2791173"/>
            <a:ext cx="4899073" cy="95302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Relations with the West got slightly better when they worked together to fight against terrorism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C67A68-3896-4516-975E-8802C9F1B146}"/>
              </a:ext>
            </a:extLst>
          </p:cNvPr>
          <p:cNvSpPr/>
          <p:nvPr/>
        </p:nvSpPr>
        <p:spPr>
          <a:xfrm>
            <a:off x="6097426" y="3874207"/>
            <a:ext cx="4899073" cy="95302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They have been unable to reestablish themselves as a regional leader in neighboring countries, like Ukraine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724F7B-F92A-4ECB-BFC7-AA6EC2F8F02E}"/>
              </a:ext>
            </a:extLst>
          </p:cNvPr>
          <p:cNvSpPr/>
          <p:nvPr/>
        </p:nvSpPr>
        <p:spPr>
          <a:xfrm>
            <a:off x="6097426" y="4957241"/>
            <a:ext cx="4899073" cy="72178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They are not seen as an equal partner with the United States and Europe</a:t>
            </a:r>
          </a:p>
        </p:txBody>
      </p:sp>
    </p:spTree>
    <p:extLst>
      <p:ext uri="{BB962C8B-B14F-4D97-AF65-F5344CB8AC3E}">
        <p14:creationId xmlns:p14="http://schemas.microsoft.com/office/powerpoint/2010/main" val="16959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Current Challenges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7B12F-CFFA-4EF3-8780-1865903B5462}"/>
              </a:ext>
            </a:extLst>
          </p:cNvPr>
          <p:cNvSpPr/>
          <p:nvPr/>
        </p:nvSpPr>
        <p:spPr>
          <a:xfrm>
            <a:off x="6097427" y="1769628"/>
            <a:ext cx="4899073" cy="89154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Cooperation with the West will be important economically, because they will need the West to reach potential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B78FA-80F5-4853-A8BA-627356A10B4A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Economy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83D2EE-41FC-4009-9F49-8F2D01238773}"/>
              </a:ext>
            </a:extLst>
          </p:cNvPr>
          <p:cNvSpPr/>
          <p:nvPr/>
        </p:nvSpPr>
        <p:spPr>
          <a:xfrm>
            <a:off x="6097426" y="2791173"/>
            <a:ext cx="4899073" cy="1224236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Especially in natural gas extraction, Russia needs Western investment &amp; technical knowledge to meet demands and export commitments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C67A68-3896-4516-975E-8802C9F1B146}"/>
              </a:ext>
            </a:extLst>
          </p:cNvPr>
          <p:cNvSpPr/>
          <p:nvPr/>
        </p:nvSpPr>
        <p:spPr>
          <a:xfrm>
            <a:off x="6097426" y="4145413"/>
            <a:ext cx="4899073" cy="95667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Drops in gas prices after 2008 hurt the Russian govt which relies on income from natural gas exports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724F7B-F92A-4ECB-BFC7-AA6EC2F8F02E}"/>
              </a:ext>
            </a:extLst>
          </p:cNvPr>
          <p:cNvSpPr/>
          <p:nvPr/>
        </p:nvSpPr>
        <p:spPr>
          <a:xfrm>
            <a:off x="6097426" y="5232090"/>
            <a:ext cx="4899073" cy="131448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Energy prices recovered quickly &amp; they had a big reserve built up, so it did not cripple the economy this time, but prolonged decreases could.</a:t>
            </a:r>
          </a:p>
        </p:txBody>
      </p:sp>
    </p:spTree>
    <p:extLst>
      <p:ext uri="{BB962C8B-B14F-4D97-AF65-F5344CB8AC3E}">
        <p14:creationId xmlns:p14="http://schemas.microsoft.com/office/powerpoint/2010/main" val="18696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Current Challenges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7B12F-CFFA-4EF3-8780-1865903B5462}"/>
              </a:ext>
            </a:extLst>
          </p:cNvPr>
          <p:cNvSpPr/>
          <p:nvPr/>
        </p:nvSpPr>
        <p:spPr>
          <a:xfrm>
            <a:off x="6097427" y="1769628"/>
            <a:ext cx="4899073" cy="89154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Moving more toward authoritarianism hurts its relationship with the West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B78FA-80F5-4853-A8BA-627356A10B4A}"/>
              </a:ext>
            </a:extLst>
          </p:cNvPr>
          <p:cNvSpPr/>
          <p:nvPr/>
        </p:nvSpPr>
        <p:spPr>
          <a:xfrm>
            <a:off x="1763699" y="1769629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Democracy?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83D2EE-41FC-4009-9F49-8F2D01238773}"/>
              </a:ext>
            </a:extLst>
          </p:cNvPr>
          <p:cNvSpPr/>
          <p:nvPr/>
        </p:nvSpPr>
        <p:spPr>
          <a:xfrm>
            <a:off x="6097426" y="2791173"/>
            <a:ext cx="4899073" cy="89154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Putin’s consolidation of control has severely limited political competition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C67A68-3896-4516-975E-8802C9F1B146}"/>
              </a:ext>
            </a:extLst>
          </p:cNvPr>
          <p:cNvSpPr/>
          <p:nvPr/>
        </p:nvSpPr>
        <p:spPr>
          <a:xfrm>
            <a:off x="6097426" y="3812718"/>
            <a:ext cx="4899073" cy="95667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Futura Maxi CG Light" pitchFamily="50" charset="0"/>
              </a:rPr>
              <a:t>The lack of established civil society makes it easy for politicians to use emotional appeals &amp; nationalism</a:t>
            </a:r>
          </a:p>
        </p:txBody>
      </p:sp>
    </p:spTree>
    <p:extLst>
      <p:ext uri="{BB962C8B-B14F-4D97-AF65-F5344CB8AC3E}">
        <p14:creationId xmlns:p14="http://schemas.microsoft.com/office/powerpoint/2010/main" val="35131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utin screaming">
            <a:extLst>
              <a:ext uri="{FF2B5EF4-FFF2-40B4-BE49-F238E27FC236}">
                <a16:creationId xmlns:a16="http://schemas.microsoft.com/office/drawing/2014/main" id="{B5F25983-DBE6-4B24-961D-463BD3B4C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8" b="1946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67" y="5392219"/>
            <a:ext cx="8014673" cy="1264588"/>
          </a:xfrm>
        </p:spPr>
        <p:txBody>
          <a:bodyPr anchor="ctr">
            <a:normAutofit/>
          </a:bodyPr>
          <a:lstStyle/>
          <a:p>
            <a:pPr algn="r">
              <a:lnSpc>
                <a:spcPct val="70000"/>
              </a:lnSpc>
            </a:pPr>
            <a:br>
              <a:rPr lang="en-US" sz="4200" dirty="0">
                <a:latin typeface="Futura Maxi CG Light" panose="02000504030000020004" pitchFamily="50" charset="0"/>
              </a:rPr>
            </a:br>
            <a:r>
              <a:rPr lang="en-US" sz="4200" dirty="0">
                <a:effectLst>
                  <a:glow rad="76200">
                    <a:schemeClr val="bg1">
                      <a:lumMod val="65000"/>
                      <a:lumOff val="35000"/>
                    </a:schemeClr>
                  </a:glow>
                </a:effectLst>
                <a:latin typeface="Futura Maxi CG Light" panose="02000504030000020004" pitchFamily="50" charset="0"/>
              </a:rPr>
              <a:t>Keep knowledge here.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2266" y="5392219"/>
            <a:ext cx="2974207" cy="1264587"/>
          </a:xfrm>
        </p:spPr>
        <p:txBody>
          <a:bodyPr anchor="ctr">
            <a:normAutofit/>
          </a:bodyPr>
          <a:lstStyle/>
          <a:p>
            <a:pPr algn="l"/>
            <a:endParaRPr lang="en-US" sz="2000" dirty="0">
              <a:latin typeface="Futura Maxi CG Light" panose="02000504030000020004" pitchFamily="50" charset="0"/>
            </a:endParaRPr>
          </a:p>
          <a:p>
            <a:pPr algn="l"/>
            <a:r>
              <a:rPr lang="en-US" sz="2000" dirty="0">
                <a:latin typeface="Futura Maxi CG Light" panose="02000504030000020004" pitchFamily="50" charset="0"/>
              </a:rPr>
              <a:t>Russia</a:t>
            </a:r>
          </a:p>
        </p:txBody>
      </p:sp>
    </p:spTree>
    <p:extLst>
      <p:ext uri="{BB962C8B-B14F-4D97-AF65-F5344CB8AC3E}">
        <p14:creationId xmlns:p14="http://schemas.microsoft.com/office/powerpoint/2010/main" val="26454486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DE3961-F087-4E51-8677-EF7454371F20}"/>
              </a:ext>
            </a:extLst>
          </p:cNvPr>
          <p:cNvSpPr/>
          <p:nvPr/>
        </p:nvSpPr>
        <p:spPr>
          <a:xfrm>
            <a:off x="773788" y="4197964"/>
            <a:ext cx="4909560" cy="981841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Futura Maxi CG Light" panose="02000504030000020004" pitchFamily="50" charset="0"/>
              </a:rPr>
              <a:t>Putin’s Pointers!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044418" cy="88626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Main Ideas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886265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FFFB4-DD56-474B-9CD3-CCB16522ACDD}"/>
              </a:ext>
            </a:extLst>
          </p:cNvPr>
          <p:cNvSpPr/>
          <p:nvPr/>
        </p:nvSpPr>
        <p:spPr>
          <a:xfrm>
            <a:off x="6738424" y="1278919"/>
            <a:ext cx="4656407" cy="78903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anose="02000504030000020004" pitchFamily="50" charset="0"/>
              </a:rPr>
              <a:t>Privatization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A57366-87C5-4D29-A214-88AFF48F12C5}"/>
              </a:ext>
            </a:extLst>
          </p:cNvPr>
          <p:cNvSpPr/>
          <p:nvPr/>
        </p:nvSpPr>
        <p:spPr>
          <a:xfrm>
            <a:off x="6738423" y="2247245"/>
            <a:ext cx="4656407" cy="78903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anose="02000504030000020004" pitchFamily="50" charset="0"/>
              </a:rPr>
              <a:t>Liberalism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E2BA27-6D3E-409C-9049-306D2CF5EFB5}"/>
              </a:ext>
            </a:extLst>
          </p:cNvPr>
          <p:cNvSpPr/>
          <p:nvPr/>
        </p:nvSpPr>
        <p:spPr>
          <a:xfrm>
            <a:off x="6738422" y="3215571"/>
            <a:ext cx="4656407" cy="78903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anose="02000504030000020004" pitchFamily="50" charset="0"/>
              </a:rPr>
              <a:t>Europe or American oriented FP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21EADE-2050-4A61-9254-537A16EC185B}"/>
              </a:ext>
            </a:extLst>
          </p:cNvPr>
          <p:cNvSpPr/>
          <p:nvPr/>
        </p:nvSpPr>
        <p:spPr>
          <a:xfrm>
            <a:off x="6738421" y="4197964"/>
            <a:ext cx="4656407" cy="78903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anose="02000504030000020004" pitchFamily="50" charset="0"/>
              </a:rPr>
              <a:t>Devolution</a:t>
            </a:r>
            <a:endParaRPr lang="en-US" dirty="0"/>
          </a:p>
        </p:txBody>
      </p:sp>
      <p:pic>
        <p:nvPicPr>
          <p:cNvPr id="7" name="Picture 6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17271F8D-429A-4CBB-9BE4-81037EB7D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8" y="1307055"/>
            <a:ext cx="4909560" cy="30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crowd of people&#10;&#10;Description generated with very high confidence">
            <a:extLst>
              <a:ext uri="{FF2B5EF4-FFF2-40B4-BE49-F238E27FC236}">
                <a16:creationId xmlns:a16="http://schemas.microsoft.com/office/drawing/2014/main" id="{230733BF-347C-482A-9C3B-5180C016B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" b="195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67" y="5392219"/>
            <a:ext cx="7834193" cy="1264588"/>
          </a:xfrm>
        </p:spPr>
        <p:txBody>
          <a:bodyPr anchor="ctr">
            <a:normAutofit/>
          </a:bodyPr>
          <a:lstStyle/>
          <a:p>
            <a:pPr algn="r">
              <a:lnSpc>
                <a:spcPct val="70000"/>
              </a:lnSpc>
            </a:pPr>
            <a:br>
              <a:rPr lang="en-US" sz="4200" dirty="0">
                <a:latin typeface="Futura Maxi CG Light" panose="02000504030000020004" pitchFamily="50" charset="0"/>
              </a:rPr>
            </a:br>
            <a:r>
              <a:rPr lang="en-US" sz="4200" dirty="0">
                <a:effectLst>
                  <a:glow rad="1016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Futura Maxi CG Light" panose="02000504030000020004" pitchFamily="50" charset="0"/>
              </a:rPr>
              <a:t>Development of the State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5802" y="5392220"/>
            <a:ext cx="2974207" cy="1264587"/>
          </a:xfrm>
        </p:spPr>
        <p:txBody>
          <a:bodyPr anchor="ctr">
            <a:normAutofit/>
          </a:bodyPr>
          <a:lstStyle/>
          <a:p>
            <a:pPr algn="l"/>
            <a:endParaRPr lang="en-US" sz="2000" dirty="0"/>
          </a:p>
          <a:p>
            <a:pPr algn="l"/>
            <a:r>
              <a:rPr lang="en-US" sz="2000" dirty="0">
                <a:latin typeface="Futura Maxi CG Light" panose="02000504030000020004" pitchFamily="50" charset="0"/>
              </a:rPr>
              <a:t>Russia</a:t>
            </a:r>
          </a:p>
        </p:txBody>
      </p:sp>
    </p:spTree>
    <p:extLst>
      <p:ext uri="{BB962C8B-B14F-4D97-AF65-F5344CB8AC3E}">
        <p14:creationId xmlns:p14="http://schemas.microsoft.com/office/powerpoint/2010/main" val="314792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44418" cy="106914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Russia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4418" y="0"/>
            <a:ext cx="6147582" cy="1069145"/>
          </a:xfrm>
          <a:prstGeom prst="rect">
            <a:avLst/>
          </a:prstGeom>
          <a:solidFill>
            <a:srgbClr val="C00000"/>
          </a:solidFill>
          <a:effectLst/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Futura Maxi CG Light" panose="02000504030000020004" pitchFamily="50" charset="0"/>
              </a:rPr>
              <a:t>Critical Junctures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66CD9-814E-48C2-9ED3-811B5419FAB6}"/>
              </a:ext>
            </a:extLst>
          </p:cNvPr>
          <p:cNvSpPr/>
          <p:nvPr/>
        </p:nvSpPr>
        <p:spPr>
          <a:xfrm>
            <a:off x="6044418" y="1474326"/>
            <a:ext cx="4899073" cy="1154573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Was an autocratic tsarist state until 1917.  The state ruled the country and owned all the land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622FF-728C-4EDB-8AB6-81FAE97A273A}"/>
              </a:ext>
            </a:extLst>
          </p:cNvPr>
          <p:cNvSpPr/>
          <p:nvPr/>
        </p:nvSpPr>
        <p:spPr>
          <a:xfrm>
            <a:off x="1893570" y="1474327"/>
            <a:ext cx="3771900" cy="89154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utura Maxi CG Light" panose="02000504030000020004" pitchFamily="50" charset="0"/>
              </a:rPr>
              <a:t>Pre 1917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89686-E78E-4A9A-BA01-3F4EA392BA46}"/>
              </a:ext>
            </a:extLst>
          </p:cNvPr>
          <p:cNvSpPr/>
          <p:nvPr/>
        </p:nvSpPr>
        <p:spPr>
          <a:xfrm>
            <a:off x="6044418" y="2742328"/>
            <a:ext cx="4899073" cy="115457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Peasant population were tied to nobles, which were tied to the state.  Serfs were emancipated in 1861.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573A7-6027-4C64-970D-EB807464A4FA}"/>
              </a:ext>
            </a:extLst>
          </p:cNvPr>
          <p:cNvSpPr/>
          <p:nvPr/>
        </p:nvSpPr>
        <p:spPr>
          <a:xfrm>
            <a:off x="6044418" y="4010331"/>
            <a:ext cx="4899073" cy="69419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The state drove efforts to modernize and industrialize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FA5152-7194-45D4-9D76-E80271996685}"/>
              </a:ext>
            </a:extLst>
          </p:cNvPr>
          <p:cNvSpPr/>
          <p:nvPr/>
        </p:nvSpPr>
        <p:spPr>
          <a:xfrm>
            <a:off x="6044417" y="4819424"/>
            <a:ext cx="4899073" cy="115457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utura Maxi CG Light" pitchFamily="50" charset="0"/>
              </a:rPr>
              <a:t>Revolution attempts in 1905 were suppressed &amp; the tsar maintained power until World War 1 began</a:t>
            </a:r>
          </a:p>
        </p:txBody>
      </p:sp>
    </p:spTree>
    <p:extLst>
      <p:ext uri="{BB962C8B-B14F-4D97-AF65-F5344CB8AC3E}">
        <p14:creationId xmlns:p14="http://schemas.microsoft.com/office/powerpoint/2010/main" val="27424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10525</TotalTime>
  <Words>3699</Words>
  <Application>Microsoft Office PowerPoint</Application>
  <PresentationFormat>Widescreen</PresentationFormat>
  <Paragraphs>486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Arial</vt:lpstr>
      <vt:lpstr>Calibri</vt:lpstr>
      <vt:lpstr>Calibri Light</vt:lpstr>
      <vt:lpstr>Futura Maxi CG Light</vt:lpstr>
      <vt:lpstr>Office Theme</vt:lpstr>
      <vt:lpstr> Russian Federation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Development of the State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Policy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Governing &amp; Administration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Policy Making </vt:lpstr>
      <vt:lpstr>PowerPoint Presentation</vt:lpstr>
      <vt:lpstr>PowerPoint Presentation</vt:lpstr>
      <vt:lpstr>Representation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Participation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Developing Political Issues</vt:lpstr>
      <vt:lpstr>PowerPoint Presentation</vt:lpstr>
      <vt:lpstr>PowerPoint Presentation</vt:lpstr>
      <vt:lpstr>PowerPoint Presentation</vt:lpstr>
      <vt:lpstr> Keep knowledge here.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States of America</dc:title>
  <dc:creator>Curt Rakestraw</dc:creator>
  <cp:lastModifiedBy>Curt Rakestraw</cp:lastModifiedBy>
  <cp:revision>111</cp:revision>
  <dcterms:created xsi:type="dcterms:W3CDTF">2017-06-12T19:45:46Z</dcterms:created>
  <dcterms:modified xsi:type="dcterms:W3CDTF">2017-10-24T18:12:01Z</dcterms:modified>
</cp:coreProperties>
</file>